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553" r:id="rId2"/>
    <p:sldId id="567" r:id="rId3"/>
    <p:sldId id="576" r:id="rId4"/>
    <p:sldId id="560" r:id="rId5"/>
    <p:sldId id="562" r:id="rId6"/>
    <p:sldId id="561" r:id="rId7"/>
    <p:sldId id="564" r:id="rId8"/>
    <p:sldId id="568" r:id="rId9"/>
    <p:sldId id="572"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33A79D-671A-4FBF-A40B-F0C056879C93}">
          <p14:sldIdLst>
            <p14:sldId id="553"/>
            <p14:sldId id="567"/>
            <p14:sldId id="576"/>
            <p14:sldId id="560"/>
            <p14:sldId id="562"/>
            <p14:sldId id="561"/>
            <p14:sldId id="564"/>
            <p14:sldId id="568"/>
            <p14:sldId id="57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8C2"/>
    <a:srgbClr val="344847"/>
    <a:srgbClr val="315470"/>
    <a:srgbClr val="5D3754"/>
    <a:srgbClr val="73531D"/>
    <a:srgbClr val="DEE5EA"/>
    <a:srgbClr val="7899F2"/>
    <a:srgbClr val="ECE0E0"/>
    <a:srgbClr val="E2E1E7"/>
    <a:srgbClr val="7C262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327" autoAdjust="0"/>
  </p:normalViewPr>
  <p:slideViewPr>
    <p:cSldViewPr snapToGrid="0" showGuides="1">
      <p:cViewPr varScale="1">
        <p:scale>
          <a:sx n="66" d="100"/>
          <a:sy n="66" d="100"/>
        </p:scale>
        <p:origin x="680" y="40"/>
      </p:cViewPr>
      <p:guideLst>
        <p:guide orient="horz" pos="1620"/>
        <p:guide pos="2880"/>
      </p:guideLst>
    </p:cSldViewPr>
  </p:slideViewPr>
  <p:notesTextViewPr>
    <p:cViewPr>
      <p:scale>
        <a:sx n="1" d="1"/>
        <a:sy n="1" d="1"/>
      </p:scale>
      <p:origin x="0" y="0"/>
    </p:cViewPr>
  </p:notesTextViewPr>
  <p:sorterViewPr>
    <p:cViewPr>
      <p:scale>
        <a:sx n="100" d="100"/>
        <a:sy n="100" d="100"/>
      </p:scale>
      <p:origin x="0" y="-10200"/>
    </p:cViewPr>
  </p:sorterViewPr>
  <p:notesViewPr>
    <p:cSldViewPr snapToGrid="0" showGuides="1">
      <p:cViewPr varScale="1">
        <p:scale>
          <a:sx n="55" d="100"/>
          <a:sy n="55" d="100"/>
        </p:scale>
        <p:origin x="205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85B5D-A0FA-4385-9089-FD7FAA6628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5E18A2-5343-4E16-B01F-D8BC7E0A4A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2F07-7A0A-43D4-B277-5A28B0491BE6}" type="datetimeFigureOut">
              <a:rPr lang="en-US" smtClean="0"/>
              <a:t>5/12/2026</a:t>
            </a:fld>
            <a:endParaRPr lang="en-US"/>
          </a:p>
        </p:txBody>
      </p:sp>
      <p:sp>
        <p:nvSpPr>
          <p:cNvPr id="4" name="Footer Placeholder 3">
            <a:extLst>
              <a:ext uri="{FF2B5EF4-FFF2-40B4-BE49-F238E27FC236}">
                <a16:creationId xmlns:a16="http://schemas.microsoft.com/office/drawing/2014/main" id="{5D552F30-5E14-4AC4-BAFF-280D189F2F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6A861-442E-4512-8629-D908EE9BF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E5BDE-729E-4D51-8C8E-BBDFBE2E1009}" type="slidenum">
              <a:rPr lang="en-US" smtClean="0"/>
              <a:t>‹#›</a:t>
            </a:fld>
            <a:endParaRPr lang="en-US"/>
          </a:p>
        </p:txBody>
      </p:sp>
    </p:spTree>
    <p:extLst>
      <p:ext uri="{BB962C8B-B14F-4D97-AF65-F5344CB8AC3E}">
        <p14:creationId xmlns:p14="http://schemas.microsoft.com/office/powerpoint/2010/main" val="347115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EC2E2-DC0A-4938-AD8A-AC1401783A78}"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4B9A8-1E64-4069-ABCB-583B2A04B8DC}" type="slidenum">
              <a:rPr lang="en-US" smtClean="0"/>
              <a:t>‹#›</a:t>
            </a:fld>
            <a:endParaRPr lang="en-US"/>
          </a:p>
        </p:txBody>
      </p:sp>
    </p:spTree>
    <p:extLst>
      <p:ext uri="{BB962C8B-B14F-4D97-AF65-F5344CB8AC3E}">
        <p14:creationId xmlns:p14="http://schemas.microsoft.com/office/powerpoint/2010/main" val="40239751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1</a:t>
            </a:fld>
            <a:endParaRPr lang="en-US"/>
          </a:p>
        </p:txBody>
      </p:sp>
    </p:spTree>
    <p:extLst>
      <p:ext uri="{BB962C8B-B14F-4D97-AF65-F5344CB8AC3E}">
        <p14:creationId xmlns:p14="http://schemas.microsoft.com/office/powerpoint/2010/main" val="427320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2</a:t>
            </a:fld>
            <a:endParaRPr lang="en-US"/>
          </a:p>
        </p:txBody>
      </p:sp>
    </p:spTree>
    <p:extLst>
      <p:ext uri="{BB962C8B-B14F-4D97-AF65-F5344CB8AC3E}">
        <p14:creationId xmlns:p14="http://schemas.microsoft.com/office/powerpoint/2010/main" val="280506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81D8-8488-B4C8-0BEA-44766DB18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935E6-DFF9-F976-2317-BE714385D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80B74-0FE9-70B9-451E-3E9DA13F7789}"/>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84B75FE6-E6BD-A5C0-AE34-1BEA6CF4AB91}"/>
              </a:ext>
            </a:extLst>
          </p:cNvPr>
          <p:cNvSpPr>
            <a:spLocks noGrp="1"/>
          </p:cNvSpPr>
          <p:nvPr>
            <p:ph type="sldNum" sz="quarter" idx="5"/>
          </p:nvPr>
        </p:nvSpPr>
        <p:spPr/>
        <p:txBody>
          <a:bodyPr/>
          <a:lstStyle/>
          <a:p>
            <a:fld id="{81E4B9A8-1E64-4069-ABCB-583B2A04B8DC}" type="slidenum">
              <a:rPr lang="en-US" smtClean="0"/>
              <a:t>3</a:t>
            </a:fld>
            <a:endParaRPr lang="en-US"/>
          </a:p>
        </p:txBody>
      </p:sp>
    </p:spTree>
    <p:extLst>
      <p:ext uri="{BB962C8B-B14F-4D97-AF65-F5344CB8AC3E}">
        <p14:creationId xmlns:p14="http://schemas.microsoft.com/office/powerpoint/2010/main" val="225440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4</a:t>
            </a:fld>
            <a:endParaRPr lang="en-US"/>
          </a:p>
        </p:txBody>
      </p:sp>
    </p:spTree>
    <p:extLst>
      <p:ext uri="{BB962C8B-B14F-4D97-AF65-F5344CB8AC3E}">
        <p14:creationId xmlns:p14="http://schemas.microsoft.com/office/powerpoint/2010/main" val="274524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5</a:t>
            </a:fld>
            <a:endParaRPr lang="en-US"/>
          </a:p>
        </p:txBody>
      </p:sp>
    </p:spTree>
    <p:extLst>
      <p:ext uri="{BB962C8B-B14F-4D97-AF65-F5344CB8AC3E}">
        <p14:creationId xmlns:p14="http://schemas.microsoft.com/office/powerpoint/2010/main" val="30377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6</a:t>
            </a:fld>
            <a:endParaRPr lang="en-US"/>
          </a:p>
        </p:txBody>
      </p:sp>
    </p:spTree>
    <p:extLst>
      <p:ext uri="{BB962C8B-B14F-4D97-AF65-F5344CB8AC3E}">
        <p14:creationId xmlns:p14="http://schemas.microsoft.com/office/powerpoint/2010/main" val="103114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7</a:t>
            </a:fld>
            <a:endParaRPr lang="en-US"/>
          </a:p>
        </p:txBody>
      </p:sp>
    </p:spTree>
    <p:extLst>
      <p:ext uri="{BB962C8B-B14F-4D97-AF65-F5344CB8AC3E}">
        <p14:creationId xmlns:p14="http://schemas.microsoft.com/office/powerpoint/2010/main" val="125466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8</a:t>
            </a:fld>
            <a:endParaRPr lang="en-US"/>
          </a:p>
        </p:txBody>
      </p:sp>
    </p:spTree>
    <p:extLst>
      <p:ext uri="{BB962C8B-B14F-4D97-AF65-F5344CB8AC3E}">
        <p14:creationId xmlns:p14="http://schemas.microsoft.com/office/powerpoint/2010/main" val="224220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6B891-C0C9-60C6-B929-2088BD2BF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C378E-9120-BC90-55A8-7F1C38B48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F809D-8BFE-8765-C6F3-A434E6A60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9F9F8A-C354-B931-9E44-D528E3C9E207}"/>
              </a:ext>
            </a:extLst>
          </p:cNvPr>
          <p:cNvSpPr>
            <a:spLocks noGrp="1"/>
          </p:cNvSpPr>
          <p:nvPr>
            <p:ph type="sldNum" sz="quarter" idx="5"/>
          </p:nvPr>
        </p:nvSpPr>
        <p:spPr/>
        <p:txBody>
          <a:bodyPr/>
          <a:lstStyle/>
          <a:p>
            <a:fld id="{81E4B9A8-1E64-4069-ABCB-583B2A04B8DC}" type="slidenum">
              <a:rPr lang="en-US" smtClean="0"/>
              <a:t>9</a:t>
            </a:fld>
            <a:endParaRPr lang="en-US"/>
          </a:p>
        </p:txBody>
      </p:sp>
    </p:spTree>
    <p:extLst>
      <p:ext uri="{BB962C8B-B14F-4D97-AF65-F5344CB8AC3E}">
        <p14:creationId xmlns:p14="http://schemas.microsoft.com/office/powerpoint/2010/main" val="366257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chemeClr val="bg2"/>
          </a:solidFill>
        </p:spPr>
        <p:txBody>
          <a:bodyPr lIns="502920" tIns="274320" rIns="457200" bIns="457200"/>
          <a:lstStyle>
            <a:lvl1pPr marL="0" indent="0">
              <a:lnSpc>
                <a:spcPct val="100000"/>
              </a:lnSpc>
              <a:buNone/>
              <a:defRPr sz="3000">
                <a:solidFill>
                  <a:schemeClr val="tx2"/>
                </a:solidFill>
                <a:latin typeface="+mj-lt"/>
              </a:defRPr>
            </a:lvl1pPr>
            <a:lvl2pPr marL="0" indent="0">
              <a:spcBef>
                <a:spcPts val="900"/>
              </a:spcBef>
              <a:buNone/>
              <a:defRPr sz="1500">
                <a:solidFill>
                  <a:schemeClr val="tx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523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274314"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053327" y="1695450"/>
            <a:ext cx="235915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6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69742" y="0"/>
            <a:ext cx="4395557" cy="4424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95789" y="1695450"/>
            <a:ext cx="3607288" cy="2357357"/>
          </a:xfrm>
        </p:spPr>
        <p:txBody>
          <a:bodyPr/>
          <a:lstStyle>
            <a:lvl1pPr marL="0" indent="0">
              <a:lnSpc>
                <a:spcPct val="120000"/>
              </a:lnSpc>
              <a:buNone/>
              <a:defRPr sz="1600">
                <a:solidFill>
                  <a:schemeClr val="tx2"/>
                </a:solidFill>
                <a:latin typeface="+mj-lt"/>
              </a:defRPr>
            </a:lvl1pPr>
            <a:lvl2pPr marL="234950" indent="-234950">
              <a:buFont typeface="Arial" panose="020B0604020202020204" pitchFamily="34" charset="0"/>
              <a:buChar char="•"/>
              <a:defRPr sz="1400"/>
            </a:lvl2pPr>
            <a:lvl3pPr marL="457200" indent="-222250">
              <a:buFont typeface="Arial" panose="020B0604020202020204" pitchFamily="34" charset="0"/>
              <a:buChar char="–"/>
              <a:defRPr sz="1200"/>
            </a:lvl3pPr>
            <a:lvl4pPr marL="692150" indent="-234950">
              <a:buNone/>
              <a:defRPr sz="1100"/>
            </a:lvl4pPr>
            <a:lvl5pPr marL="914400" indent="-22225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639319"/>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081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0" y="0"/>
            <a:ext cx="4325815" cy="4401519"/>
          </a:xfrm>
          <a:prstGeom prst="rect">
            <a:avLst/>
          </a:prstGeom>
          <a:solidFill>
            <a:srgbClr val="315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205" y="328422"/>
            <a:ext cx="3607288" cy="913396"/>
          </a:xfrm>
        </p:spPr>
        <p:txBody>
          <a:bodyPr anchor="t"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95789" y="1695450"/>
            <a:ext cx="3607288" cy="2357357"/>
          </a:xfrm>
        </p:spPr>
        <p:txBody>
          <a:bodyPr/>
          <a:lstStyle>
            <a:lvl1pPr marL="0" indent="0">
              <a:lnSpc>
                <a:spcPct val="120000"/>
              </a:lnSpc>
              <a:buNone/>
              <a:defRPr sz="1600">
                <a:solidFill>
                  <a:schemeClr val="bg1"/>
                </a:solidFill>
                <a:latin typeface="+mj-lt"/>
              </a:defRPr>
            </a:lvl1pPr>
            <a:lvl2pPr marL="234950" indent="-234950">
              <a:buFont typeface="Arial" panose="020B0604020202020204" pitchFamily="34" charset="0"/>
              <a:buChar char="•"/>
              <a:defRPr sz="1400">
                <a:solidFill>
                  <a:schemeClr val="bg1"/>
                </a:solidFill>
              </a:defRPr>
            </a:lvl2pPr>
            <a:lvl3pPr marL="457200" indent="-222250">
              <a:buFont typeface="Arial" panose="020B0604020202020204" pitchFamily="34" charset="0"/>
              <a:buChar char="–"/>
              <a:defRPr sz="1200">
                <a:solidFill>
                  <a:schemeClr val="bg1"/>
                </a:solidFill>
              </a:defRPr>
            </a:lvl3pPr>
            <a:lvl4pPr marL="692150" indent="-234950">
              <a:buNone/>
              <a:defRPr sz="1100">
                <a:solidFill>
                  <a:schemeClr val="bg1"/>
                </a:solidFill>
              </a:defRPr>
            </a:lvl4pPr>
            <a:lvl5pPr marL="914400" indent="-222250">
              <a:buNone/>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689232" y="785446"/>
            <a:ext cx="3607288" cy="3616073"/>
          </a:xfrm>
        </p:spPr>
        <p:txBody>
          <a:bodyPr/>
          <a:lstStyle>
            <a:lvl1pPr marL="0" indent="0">
              <a:lnSpc>
                <a:spcPct val="120000"/>
              </a:lnSpc>
              <a:spcAft>
                <a:spcPts val="1800"/>
              </a:spcAft>
              <a:buNone/>
              <a:defRPr sz="1050"/>
            </a:lvl1pPr>
            <a:lvl2pPr marL="117475" indent="-117475">
              <a:lnSpc>
                <a:spcPct val="100000"/>
              </a:lnSpc>
              <a:spcBef>
                <a:spcPts val="1500"/>
              </a:spcBef>
              <a:buFont typeface="Arial" panose="020B0604020202020204" pitchFamily="34" charset="0"/>
              <a:buChar char="•"/>
              <a:defRPr sz="1050"/>
            </a:lvl2pPr>
            <a:lvl3pPr>
              <a:defRPr sz="900"/>
            </a:lvl3pPr>
            <a:lvl4pPr>
              <a:defRPr sz="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057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9144000" cy="5143500"/>
          </a:xfrm>
          <a:solidFill>
            <a:schemeClr val="bg2">
              <a:lumMod val="90000"/>
            </a:schemeClr>
          </a:solidFill>
        </p:spPr>
        <p:txBody>
          <a:bodyPr tIns="1554480"/>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719527-7B7D-4A2D-ABD1-359B6741A748}" type="slidenum">
              <a:rPr lang="en-US" smtClean="0"/>
              <a:pPr/>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userDrawn="1"/>
        </p:nvSpPr>
        <p:spPr bwMode="auto">
          <a:xfrm>
            <a:off x="544391" y="4795467"/>
            <a:ext cx="1252024" cy="2344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117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1440617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2491" y="0"/>
            <a:ext cx="9146491" cy="514452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a:t>Click icon to add picture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2" name="Title 1"/>
          <p:cNvSpPr>
            <a:spLocks noGrp="1"/>
          </p:cNvSpPr>
          <p:nvPr>
            <p:ph type="title"/>
          </p:nvPr>
        </p:nvSpPr>
        <p:spPr>
          <a:xfrm>
            <a:off x="495300" y="1097724"/>
            <a:ext cx="7200900" cy="697312"/>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495300" y="2265076"/>
            <a:ext cx="1960563" cy="2332642"/>
          </a:xfrm>
        </p:spPr>
        <p:txBody>
          <a:bodyPr/>
          <a:lstStyle>
            <a:lvl1pPr marL="0" indent="0">
              <a:lnSpc>
                <a:spcPct val="120000"/>
              </a:lnSpc>
              <a:buNone/>
              <a:defRPr>
                <a:solidFill>
                  <a:schemeClr val="tx2"/>
                </a:solidFill>
              </a:defRPr>
            </a:lvl1pPr>
            <a:lvl2pPr marL="228600" indent="-228600">
              <a:lnSpc>
                <a:spcPct val="100000"/>
              </a:lnSpc>
              <a:spcBef>
                <a:spcPts val="300"/>
              </a:spcBef>
              <a:buFont typeface="Arial" panose="020B0604020202020204" pitchFamily="34" charset="0"/>
              <a:buChar char="•"/>
              <a:defRPr>
                <a:solidFill>
                  <a:schemeClr val="tx2"/>
                </a:solidFill>
              </a:defRPr>
            </a:lvl2pPr>
          </a:lstStyle>
          <a:p>
            <a:pPr lvl="0"/>
            <a:r>
              <a:rPr lang="en-US"/>
              <a:t>Click to edit Master text styles</a:t>
            </a:r>
          </a:p>
          <a:p>
            <a:pPr lvl="1"/>
            <a:r>
              <a:rPr lang="en-US"/>
              <a:t>Second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00" y="4462551"/>
            <a:ext cx="1367858" cy="467351"/>
          </a:xfrm>
          <a:prstGeom prst="rect">
            <a:avLst/>
          </a:prstGeom>
        </p:spPr>
      </p:pic>
    </p:spTree>
    <p:extLst>
      <p:ext uri="{BB962C8B-B14F-4D97-AF65-F5344CB8AC3E}">
        <p14:creationId xmlns:p14="http://schemas.microsoft.com/office/powerpoint/2010/main" val="405633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45295" y="1112838"/>
            <a:ext cx="3611880" cy="3496439"/>
          </a:xfrm>
        </p:spPr>
        <p:txBody>
          <a:bodyPr/>
          <a:lstStyle>
            <a:lvl1pPr marL="173038" indent="-173038">
              <a:lnSpc>
                <a:spcPct val="100000"/>
              </a:lnSpc>
              <a:spcBef>
                <a:spcPts val="3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76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8695944" y="0"/>
            <a:ext cx="448056" cy="5143500"/>
          </a:xfrm>
          <a:solidFill>
            <a:schemeClr val="bg2"/>
          </a:solidFill>
        </p:spPr>
        <p:txBody>
          <a:bodyPr tIns="1005840" anchor="t" anchorCtr="0"/>
          <a:lstStyle>
            <a:lvl1pPr marL="0" indent="0" algn="ctr">
              <a:buNone/>
              <a:defRPr sz="1050"/>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1968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416940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172308"/>
            <a:ext cx="5802922" cy="3971191"/>
          </a:xfrm>
          <a:solidFill>
            <a:schemeClr val="tx2"/>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rgbClr val="7899F2"/>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5779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0"/>
            <a:ext cx="9144000" cy="4710113"/>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1" y="1172308"/>
            <a:ext cx="5802922" cy="3971191"/>
          </a:xfrm>
          <a:solidFill>
            <a:srgbClr val="315470"/>
          </a:solidFill>
        </p:spPr>
        <p:txBody>
          <a:bodyPr lIns="502920" tIns="274320" rIns="457200" bIns="457200"/>
          <a:lstStyle>
            <a:lvl1pPr marL="0" indent="0">
              <a:lnSpc>
                <a:spcPct val="100000"/>
              </a:lnSpc>
              <a:buNone/>
              <a:defRPr sz="3000">
                <a:solidFill>
                  <a:schemeClr val="bg1"/>
                </a:solidFill>
                <a:latin typeface="+mj-lt"/>
              </a:defRPr>
            </a:lvl1pPr>
            <a:lvl2pPr marL="0" indent="0">
              <a:spcBef>
                <a:spcPts val="900"/>
              </a:spcBef>
              <a:buNone/>
              <a:defRPr sz="1500">
                <a:solidFill>
                  <a:schemeClr val="bg1"/>
                </a:solidFill>
                <a:latin typeface="+mj-lt"/>
              </a:defRPr>
            </a:lvl2pPr>
            <a:lvl3pPr marL="457200" indent="0">
              <a:buNone/>
              <a:defRPr>
                <a:solidFill>
                  <a:schemeClr val="bg1"/>
                </a:solidFill>
                <a:latin typeface="+mj-lt"/>
              </a:defRPr>
            </a:lvl3pPr>
            <a:lvl4pPr marL="692150" indent="0">
              <a:buNone/>
              <a:defRPr>
                <a:solidFill>
                  <a:schemeClr val="bg1"/>
                </a:solidFill>
                <a:latin typeface="+mj-lt"/>
              </a:defRPr>
            </a:lvl4pPr>
            <a:lvl5pPr marL="914400" indent="0">
              <a:buNone/>
              <a:defRPr>
                <a:solidFill>
                  <a:schemeClr val="bg1"/>
                </a:solidFill>
                <a:latin typeface="+mj-lt"/>
              </a:defRPr>
            </a:lvl5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525780" y="3566160"/>
            <a:ext cx="4846320" cy="156646"/>
          </a:xfrm>
        </p:spPr>
        <p:txBody>
          <a:bodyPr anchor="b" anchorCtr="0">
            <a:spAutoFit/>
          </a:bodyPr>
          <a:lstStyle>
            <a:lvl1pPr marL="0" indent="0" algn="l">
              <a:buNone/>
              <a:defRPr sz="1000" i="1">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482706" y="433838"/>
            <a:ext cx="2192207" cy="410518"/>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5996940" y="4886689"/>
            <a:ext cx="2416810" cy="117148"/>
          </a:xfrm>
        </p:spPr>
        <p:txBody>
          <a:bodyPr wrap="square">
            <a:spAutoFit/>
          </a:bodyPr>
          <a:lstStyle>
            <a:lvl1pPr marL="0" indent="0">
              <a:buNone/>
              <a:defRPr sz="750" cap="all" spc="110"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83058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405556"/>
            <a:ext cx="3596054" cy="1772693"/>
          </a:xfrm>
        </p:spPr>
        <p:txBody>
          <a:bodyPr anchor="t" anchorCtr="0">
            <a:normAutofit/>
          </a:bodyPr>
          <a:lstStyle>
            <a:lvl1pPr>
              <a:defRPr sz="28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7319619" y="1143027"/>
            <a:ext cx="1160585" cy="936923"/>
          </a:xfrm>
        </p:spPr>
        <p:txBody>
          <a:bodyPr>
            <a:noAutofit/>
          </a:bodyPr>
          <a:lstStyle>
            <a:lvl1pPr marL="0" indent="0" algn="r">
              <a:buNone/>
              <a:defRPr sz="6000">
                <a:solidFill>
                  <a:srgbClr val="B6BDBD"/>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4373563" y="1404938"/>
            <a:ext cx="3087687" cy="3738562"/>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495300" y="477933"/>
            <a:ext cx="2416810" cy="124906"/>
          </a:xfrm>
        </p:spPr>
        <p:txBody>
          <a:bodyPr wrap="square">
            <a:spAutoFit/>
          </a:bodyPr>
          <a:lstStyle>
            <a:lvl1pPr marL="0" indent="0">
              <a:buNone/>
              <a:defRPr sz="800" cap="all" spc="110"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6776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0"/>
            <a:ext cx="9144000" cy="2497015"/>
          </a:xfrm>
          <a:solidFill>
            <a:schemeClr val="bg2">
              <a:lumMod val="90000"/>
            </a:schemeClr>
          </a:solidFill>
        </p:spPr>
        <p:txBody>
          <a:bodyPr lIns="274320" tIns="182880"/>
          <a:lstStyle>
            <a:lvl1pPr marL="0" indent="0">
              <a:buNone/>
              <a:defRPr/>
            </a:lvl1pPr>
          </a:lstStyle>
          <a:p>
            <a:r>
              <a:rPr lang="en-US"/>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447675" y="427237"/>
            <a:ext cx="8247086" cy="4286250"/>
          </a:xfrm>
          <a:solidFill>
            <a:schemeClr val="bg2"/>
          </a:solidFill>
        </p:spPr>
        <p:txBody>
          <a:bodyPr lIns="1097280" tIns="1005840" rIns="1097280" bIns="457200"/>
          <a:lstStyle>
            <a:lvl1pPr marL="0" indent="0" algn="ctr">
              <a:buNone/>
              <a:defRPr sz="2400">
                <a:solidFill>
                  <a:schemeClr val="tx2"/>
                </a:solidFill>
                <a:latin typeface="+mj-lt"/>
              </a:defRPr>
            </a:lvl1pPr>
          </a:lstStyle>
          <a:p>
            <a:pPr lvl="0"/>
            <a:r>
              <a:rPr lang="en-US"/>
              <a:t>Click to edit Master text styles</a:t>
            </a:r>
          </a:p>
        </p:txBody>
      </p:sp>
      <p:sp>
        <p:nvSpPr>
          <p:cNvPr id="3" name="Content Placeholder 2"/>
          <p:cNvSpPr>
            <a:spLocks noGrp="1"/>
          </p:cNvSpPr>
          <p:nvPr>
            <p:ph idx="1" hasCustomPrompt="1"/>
          </p:nvPr>
        </p:nvSpPr>
        <p:spPr>
          <a:xfrm>
            <a:off x="731520" y="3305267"/>
            <a:ext cx="7918450" cy="633687"/>
          </a:xfrm>
        </p:spPr>
        <p:txBody>
          <a:bodyPr/>
          <a:lstStyle>
            <a:lvl1pPr marL="0" indent="0" algn="ctr">
              <a:buNone/>
              <a:defRPr sz="900" cap="all" baseline="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userDrawn="1"/>
        </p:nvCxnSpPr>
        <p:spPr>
          <a:xfrm>
            <a:off x="4456674" y="2955534"/>
            <a:ext cx="31344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5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90052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439255" y="1817688"/>
            <a:ext cx="3607288"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713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789"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3274357"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6052925" y="1817688"/>
            <a:ext cx="2359554" cy="2791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42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7201862"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85337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95300"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428564" y="1695450"/>
            <a:ext cx="3611880" cy="2913827"/>
          </a:xfrm>
        </p:spPr>
        <p:txBody>
          <a:bodyPr/>
          <a:lstStyle>
            <a:lvl1pPr marL="173038" indent="-173038">
              <a:lnSpc>
                <a:spcPct val="100000"/>
              </a:lnSpc>
              <a:spcBef>
                <a:spcPts val="600"/>
              </a:spcBef>
              <a:defRPr sz="1200"/>
            </a:lvl1pPr>
            <a:lvl2pPr marL="344488" indent="-171450">
              <a:lnSpc>
                <a:spcPct val="100000"/>
              </a:lnSpc>
              <a:spcBef>
                <a:spcPts val="300"/>
              </a:spcBef>
              <a:defRPr sz="1100"/>
            </a:lvl2pPr>
            <a:lvl3pPr marL="517525" indent="-173038">
              <a:lnSpc>
                <a:spcPct val="100000"/>
              </a:lnSpc>
              <a:spcBef>
                <a:spcPts val="300"/>
              </a:spcBef>
              <a:defRPr sz="1000"/>
            </a:lvl3pPr>
            <a:lvl4pPr marL="690563" indent="-173038">
              <a:lnSpc>
                <a:spcPct val="100000"/>
              </a:lnSpc>
              <a:spcBef>
                <a:spcPts val="300"/>
              </a:spcBef>
              <a:defRPr sz="900"/>
            </a:lvl4pPr>
            <a:lvl5pPr marL="854075" indent="-163513">
              <a:lnSpc>
                <a:spcPct val="100000"/>
              </a:lnSpc>
              <a:spcBef>
                <a:spcPts val="300"/>
              </a:spcBef>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10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205" y="327660"/>
            <a:ext cx="7201864" cy="644007"/>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95300" y="1449092"/>
            <a:ext cx="7201864" cy="29291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11490" y="4831087"/>
            <a:ext cx="300989" cy="146194"/>
          </a:xfrm>
          <a:prstGeom prst="rect">
            <a:avLst/>
          </a:prstGeom>
        </p:spPr>
        <p:txBody>
          <a:bodyPr vert="horz" wrap="square" lIns="0" tIns="0" rIns="0" bIns="0" rtlCol="0" anchor="ctr">
            <a:spAutoFit/>
          </a:bodyPr>
          <a:lstStyle>
            <a:lvl1pPr algn="r">
              <a:defRPr sz="950">
                <a:solidFill>
                  <a:srgbClr val="7F7F7F"/>
                </a:solidFill>
              </a:defRPr>
            </a:lvl1pPr>
          </a:lstStyle>
          <a:p>
            <a:fld id="{7D719527-7B7D-4A2D-ABD1-359B6741A748}" type="slidenum">
              <a:rPr lang="en-US" smtClean="0"/>
              <a:pPr/>
              <a:t>‹#›</a:t>
            </a:fld>
            <a:endParaRPr lang="en-US"/>
          </a:p>
        </p:txBody>
      </p:sp>
      <p:sp>
        <p:nvSpPr>
          <p:cNvPr id="15" name="Rectangle 14">
            <a:extLst>
              <a:ext uri="{FF2B5EF4-FFF2-40B4-BE49-F238E27FC236}">
                <a16:creationId xmlns:a16="http://schemas.microsoft.com/office/drawing/2014/main" id="{E3B0923C-66F3-41D3-81E0-20E2A2A9705A}"/>
              </a:ext>
            </a:extLst>
          </p:cNvPr>
          <p:cNvSpPr/>
          <p:nvPr userDrawn="1"/>
        </p:nvSpPr>
        <p:spPr>
          <a:xfrm>
            <a:off x="8695944" y="0"/>
            <a:ext cx="44805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95299" y="4498276"/>
            <a:ext cx="1408179" cy="481128"/>
          </a:xfrm>
          <a:prstGeom prst="rect">
            <a:avLst/>
          </a:prstGeom>
        </p:spPr>
      </p:pic>
    </p:spTree>
    <p:extLst>
      <p:ext uri="{BB962C8B-B14F-4D97-AF65-F5344CB8AC3E}">
        <p14:creationId xmlns:p14="http://schemas.microsoft.com/office/powerpoint/2010/main" val="804574313"/>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63" r:id="rId3"/>
    <p:sldLayoutId id="2147483677" r:id="rId4"/>
    <p:sldLayoutId id="2147483662" r:id="rId5"/>
    <p:sldLayoutId id="2147483679" r:id="rId6"/>
    <p:sldLayoutId id="2147483680" r:id="rId7"/>
    <p:sldLayoutId id="2147483683" r:id="rId8"/>
    <p:sldLayoutId id="2147483684" r:id="rId9"/>
    <p:sldLayoutId id="2147483685" r:id="rId10"/>
    <p:sldLayoutId id="2147483689" r:id="rId11"/>
    <p:sldLayoutId id="2147483700" r:id="rId12"/>
    <p:sldLayoutId id="2147483687" r:id="rId13"/>
    <p:sldLayoutId id="2147483666" r:id="rId14"/>
    <p:sldLayoutId id="2147483690" r:id="rId15"/>
    <p:sldLayoutId id="2147483691" r:id="rId16"/>
    <p:sldLayoutId id="2147483678" r:id="rId17"/>
    <p:sldLayoutId id="2147483667" r:id="rId18"/>
    <p:sldLayoutId id="2147483701" r:id="rId19"/>
  </p:sldLayoutIdLst>
  <p:hf hdr="0" ftr="0" dt="0"/>
  <p:txStyles>
    <p:titleStyle>
      <a:lvl1pPr algn="l" defTabSz="6858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1255" userDrawn="1">
          <p15:clr>
            <a:srgbClr val="F26B43"/>
          </p15:clr>
        </p15:guide>
        <p15:guide id="3" pos="5300" userDrawn="1">
          <p15:clr>
            <a:srgbClr val="F26B43"/>
          </p15:clr>
        </p15:guide>
        <p15:guide id="4" orient="horz" pos="2907" userDrawn="1">
          <p15:clr>
            <a:srgbClr val="F26B43"/>
          </p15:clr>
        </p15:guide>
        <p15:guide id="5" orient="horz" pos="612" userDrawn="1">
          <p15:clr>
            <a:srgbClr val="F26B43"/>
          </p15:clr>
        </p15:guide>
        <p15:guide id="6" orient="horz" pos="577" userDrawn="1">
          <p15:clr>
            <a:srgbClr val="F26B43"/>
          </p15:clr>
        </p15:guide>
        <p15:guide id="7" orient="horz" pos="205" userDrawn="1">
          <p15:clr>
            <a:srgbClr val="F26B43"/>
          </p15:clr>
        </p15:guide>
        <p15:guide id="9" orient="horz" pos="1145" userDrawn="1">
          <p15:clr>
            <a:srgbClr val="F26B43"/>
          </p15:clr>
        </p15:guide>
        <p15:guide id="10" orient="horz" pos="2951" userDrawn="1">
          <p15:clr>
            <a:srgbClr val="F26B43"/>
          </p15:clr>
        </p15:guide>
        <p15:guide id="11" pos="4848" userDrawn="1">
          <p15:clr>
            <a:srgbClr val="F26B43"/>
          </p15:clr>
        </p15:guide>
        <p15:guide id="12"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gulffellowships@nas.ed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gulffellowships@nas.edu"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irio-WARLpXpqkfA-unsplash.jpg">
            <a:extLst>
              <a:ext uri="{FF2B5EF4-FFF2-40B4-BE49-F238E27FC236}">
                <a16:creationId xmlns:a16="http://schemas.microsoft.com/office/drawing/2014/main" id="{61D319A8-7575-4DEF-A5CE-F3B489302555}"/>
              </a:ext>
            </a:extLst>
          </p:cNvPr>
          <p:cNvPicPr preferRelativeResize="0">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9228" t="-898" b="-147"/>
          <a:stretch/>
        </p:blipFill>
        <p:spPr>
          <a:xfrm rot="5400000">
            <a:off x="2715241" y="-6396417"/>
            <a:ext cx="6863798" cy="15419026"/>
          </a:xfrm>
        </p:spPr>
      </p:pic>
      <p:sp>
        <p:nvSpPr>
          <p:cNvPr id="3" name="Text Placeholder 2">
            <a:extLst>
              <a:ext uri="{FF2B5EF4-FFF2-40B4-BE49-F238E27FC236}">
                <a16:creationId xmlns:a16="http://schemas.microsoft.com/office/drawing/2014/main" id="{1DC6CAA4-6DB1-4F73-AB21-A85A95613E89}"/>
              </a:ext>
            </a:extLst>
          </p:cNvPr>
          <p:cNvSpPr>
            <a:spLocks noGrp="1"/>
          </p:cNvSpPr>
          <p:nvPr>
            <p:ph type="body" sz="quarter" idx="10"/>
          </p:nvPr>
        </p:nvSpPr>
        <p:spPr>
          <a:xfrm>
            <a:off x="-1" y="1172308"/>
            <a:ext cx="6947941" cy="3971191"/>
          </a:xfrm>
        </p:spPr>
        <p:txBody>
          <a:bodyPr/>
          <a:lstStyle/>
          <a:p>
            <a:r>
              <a:rPr lang="en-US" dirty="0"/>
              <a:t>EARLY CAREER RESEARCH FELLOWSHIP </a:t>
            </a:r>
            <a:r>
              <a:rPr lang="en-US"/>
              <a:t>– ENVIRONMENT TRACK</a:t>
            </a:r>
            <a:endParaRPr lang="en-US" dirty="0"/>
          </a:p>
          <a:p>
            <a:endParaRPr lang="en-US" sz="800" dirty="0"/>
          </a:p>
          <a:p>
            <a:r>
              <a:rPr lang="en-US" dirty="0"/>
              <a:t>OFFICE HOURS</a:t>
            </a:r>
          </a:p>
        </p:txBody>
      </p:sp>
      <p:sp>
        <p:nvSpPr>
          <p:cNvPr id="10" name="Text Placeholder 9">
            <a:extLst>
              <a:ext uri="{FF2B5EF4-FFF2-40B4-BE49-F238E27FC236}">
                <a16:creationId xmlns:a16="http://schemas.microsoft.com/office/drawing/2014/main" id="{5B9279A3-1CC4-4DE5-9132-664CC5B8E241}"/>
              </a:ext>
            </a:extLst>
          </p:cNvPr>
          <p:cNvSpPr>
            <a:spLocks noGrp="1"/>
          </p:cNvSpPr>
          <p:nvPr>
            <p:ph type="body" sz="quarter" idx="12"/>
          </p:nvPr>
        </p:nvSpPr>
        <p:spPr/>
        <p:txBody>
          <a:bodyPr/>
          <a:lstStyle/>
          <a:p>
            <a:r>
              <a:rPr lang="en-US" dirty="0"/>
              <a:t>November 2022 update</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046" y="413253"/>
            <a:ext cx="1730128" cy="591604"/>
          </a:xfrm>
          <a:prstGeom prst="rect">
            <a:avLst/>
          </a:prstGeom>
        </p:spPr>
      </p:pic>
    </p:spTree>
    <p:extLst>
      <p:ext uri="{BB962C8B-B14F-4D97-AF65-F5344CB8AC3E}">
        <p14:creationId xmlns:p14="http://schemas.microsoft.com/office/powerpoint/2010/main" val="409848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54C40-595D-EDB3-83F7-1443F15882A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6622A6-999C-FBB7-A19D-9E9C3209695E}"/>
              </a:ext>
            </a:extLst>
          </p:cNvPr>
          <p:cNvSpPr>
            <a:spLocks noGrp="1"/>
          </p:cNvSpPr>
          <p:nvPr>
            <p:ph type="sldNum" sz="quarter" idx="12"/>
          </p:nvPr>
        </p:nvSpPr>
        <p:spPr/>
        <p:txBody>
          <a:bodyPr/>
          <a:lstStyle/>
          <a:p>
            <a:fld id="{7D719527-7B7D-4A2D-ABD1-359B6741A748}" type="slidenum">
              <a:rPr lang="en-US" smtClean="0"/>
              <a:t>2</a:t>
            </a:fld>
            <a:endParaRPr lang="en-US"/>
          </a:p>
        </p:txBody>
      </p:sp>
      <p:sp>
        <p:nvSpPr>
          <p:cNvPr id="7" name="TextBox 6">
            <a:extLst>
              <a:ext uri="{FF2B5EF4-FFF2-40B4-BE49-F238E27FC236}">
                <a16:creationId xmlns:a16="http://schemas.microsoft.com/office/drawing/2014/main" id="{23142A80-C3B2-8AD8-FA57-34655E5126C7}"/>
              </a:ext>
            </a:extLst>
          </p:cNvPr>
          <p:cNvSpPr txBox="1"/>
          <p:nvPr/>
        </p:nvSpPr>
        <p:spPr>
          <a:xfrm>
            <a:off x="397969" y="450551"/>
            <a:ext cx="6662056" cy="73866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Overview of the Fellowship </a:t>
            </a:r>
          </a:p>
          <a:p>
            <a:pPr lvl="1"/>
            <a:endParaRPr lang="en-US" dirty="0">
              <a:latin typeface="Arial" panose="020B0604020202020204" pitchFamily="34" charset="0"/>
              <a:cs typeface="Arial" panose="020B0604020202020204" pitchFamily="34" charset="0"/>
            </a:endParaRPr>
          </a:p>
        </p:txBody>
      </p:sp>
      <p:sp>
        <p:nvSpPr>
          <p:cNvPr id="15" name="Content Placeholder 1">
            <a:extLst>
              <a:ext uri="{FF2B5EF4-FFF2-40B4-BE49-F238E27FC236}">
                <a16:creationId xmlns:a16="http://schemas.microsoft.com/office/drawing/2014/main" id="{DB25A7C6-6FFA-A5F2-502C-4D82F8290574}"/>
              </a:ext>
            </a:extLst>
          </p:cNvPr>
          <p:cNvSpPr txBox="1">
            <a:spLocks/>
          </p:cNvSpPr>
          <p:nvPr/>
        </p:nvSpPr>
        <p:spPr>
          <a:xfrm>
            <a:off x="497815" y="1276627"/>
            <a:ext cx="7090346" cy="3700654"/>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Overview of the  Program</a:t>
            </a:r>
          </a:p>
          <a:p>
            <a:r>
              <a:rPr lang="en-US" sz="2000" dirty="0">
                <a:latin typeface="Arial" panose="020B0604020202020204" pitchFamily="34" charset="0"/>
                <a:cs typeface="Arial" panose="020B0604020202020204" pitchFamily="34" charset="0"/>
              </a:rPr>
              <a:t>What Fellows Receive</a:t>
            </a:r>
          </a:p>
          <a:p>
            <a:r>
              <a:rPr lang="en-US" sz="2000" dirty="0">
                <a:latin typeface="Arial" panose="020B0604020202020204" pitchFamily="34" charset="0"/>
                <a:cs typeface="Arial" panose="020B0604020202020204" pitchFamily="34" charset="0"/>
              </a:rPr>
              <a:t>Eligibility</a:t>
            </a:r>
          </a:p>
          <a:p>
            <a:r>
              <a:rPr lang="en-US" sz="2000" dirty="0">
                <a:latin typeface="Arial" panose="020B0604020202020204" pitchFamily="34" charset="0"/>
                <a:cs typeface="Arial" panose="020B0604020202020204" pitchFamily="34" charset="0"/>
              </a:rPr>
              <a:t>Application Resources</a:t>
            </a:r>
          </a:p>
          <a:p>
            <a:r>
              <a:rPr lang="en-US" sz="2000" dirty="0">
                <a:latin typeface="Arial" panose="020B0604020202020204" pitchFamily="34" charset="0"/>
                <a:cs typeface="Arial" panose="020B0604020202020204" pitchFamily="34" charset="0"/>
              </a:rPr>
              <a:t>Key Dates</a:t>
            </a:r>
          </a:p>
          <a:p>
            <a:r>
              <a:rPr lang="en-US" sz="2000" dirty="0">
                <a:latin typeface="Arial" panose="020B0604020202020204" pitchFamily="34" charset="0"/>
                <a:cs typeface="Arial" panose="020B0604020202020204" pitchFamily="34" charset="0"/>
              </a:rPr>
              <a:t>Q &amp; A </a:t>
            </a: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pic>
        <p:nvPicPr>
          <p:cNvPr id="6" name="Picture 5" descr="A picture containing text, indoor, floor, person&#10;&#10;Description automatically generated">
            <a:extLst>
              <a:ext uri="{FF2B5EF4-FFF2-40B4-BE49-F238E27FC236}">
                <a16:creationId xmlns:a16="http://schemas.microsoft.com/office/drawing/2014/main" id="{1BC15D4D-7041-B8C5-7C17-63969D487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926" y="1330955"/>
            <a:ext cx="3636448" cy="2727336"/>
          </a:xfrm>
          <a:prstGeom prst="rect">
            <a:avLst/>
          </a:prstGeom>
        </p:spPr>
      </p:pic>
      <p:sp>
        <p:nvSpPr>
          <p:cNvPr id="8" name="TextBox 7">
            <a:extLst>
              <a:ext uri="{FF2B5EF4-FFF2-40B4-BE49-F238E27FC236}">
                <a16:creationId xmlns:a16="http://schemas.microsoft.com/office/drawing/2014/main" id="{0A861F62-9D17-CE18-041D-F403D061FB14}"/>
              </a:ext>
            </a:extLst>
          </p:cNvPr>
          <p:cNvSpPr txBox="1"/>
          <p:nvPr/>
        </p:nvSpPr>
        <p:spPr>
          <a:xfrm>
            <a:off x="4884926" y="3604017"/>
            <a:ext cx="2794510" cy="415498"/>
          </a:xfrm>
          <a:prstGeom prst="rect">
            <a:avLst/>
          </a:prstGeom>
          <a:noFill/>
        </p:spPr>
        <p:txBody>
          <a:bodyPr wrap="square" rtlCol="0">
            <a:spAutoFit/>
          </a:bodyPr>
          <a:lstStyle/>
          <a:p>
            <a:pPr algn="l">
              <a:spcBef>
                <a:spcPts val="600"/>
              </a:spcBef>
            </a:pPr>
            <a:r>
              <a:rPr lang="en-US" sz="1050" dirty="0">
                <a:solidFill>
                  <a:schemeClr val="bg1"/>
                </a:solidFill>
                <a:latin typeface="Arial" panose="020B0604020202020204" pitchFamily="34" charset="0"/>
                <a:cs typeface="Arial" panose="020B0604020202020204" pitchFamily="34" charset="0"/>
              </a:rPr>
              <a:t>Photo from Dr. Phoebe Zito</a:t>
            </a:r>
          </a:p>
          <a:p>
            <a:pPr algn="l"/>
            <a:r>
              <a:rPr lang="en-US" sz="1050" dirty="0">
                <a:solidFill>
                  <a:schemeClr val="bg1"/>
                </a:solidFill>
                <a:latin typeface="Arial" panose="020B0604020202020204" pitchFamily="34" charset="0"/>
                <a:cs typeface="Arial" panose="020B0604020202020204" pitchFamily="34" charset="0"/>
              </a:rPr>
              <a:t>University of New Orleans | 2020 Fellow</a:t>
            </a:r>
            <a:endParaRPr 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49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1F49C-5433-F223-D74B-C656D4B607E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9B020-607F-B75F-7C22-FD2AFFB598EC}"/>
              </a:ext>
            </a:extLst>
          </p:cNvPr>
          <p:cNvSpPr>
            <a:spLocks noGrp="1"/>
          </p:cNvSpPr>
          <p:nvPr>
            <p:ph type="sldNum" sz="quarter" idx="12"/>
          </p:nvPr>
        </p:nvSpPr>
        <p:spPr/>
        <p:txBody>
          <a:bodyPr/>
          <a:lstStyle/>
          <a:p>
            <a:fld id="{7D719527-7B7D-4A2D-ABD1-359B6741A748}" type="slidenum">
              <a:rPr lang="en-US" smtClean="0"/>
              <a:t>3</a:t>
            </a:fld>
            <a:endParaRPr lang="en-US"/>
          </a:p>
        </p:txBody>
      </p:sp>
      <p:sp>
        <p:nvSpPr>
          <p:cNvPr id="7" name="TextBox 6">
            <a:extLst>
              <a:ext uri="{FF2B5EF4-FFF2-40B4-BE49-F238E27FC236}">
                <a16:creationId xmlns:a16="http://schemas.microsoft.com/office/drawing/2014/main" id="{279053D9-A5D2-79B8-BAD4-EBE0EB9A007E}"/>
              </a:ext>
            </a:extLst>
          </p:cNvPr>
          <p:cNvSpPr txBox="1"/>
          <p:nvPr/>
        </p:nvSpPr>
        <p:spPr>
          <a:xfrm>
            <a:off x="297543" y="154312"/>
            <a:ext cx="6662056" cy="461665"/>
          </a:xfrm>
          <a:prstGeom prst="rect">
            <a:avLst/>
          </a:prstGeom>
          <a:noFill/>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HOUSEKEEPING</a:t>
            </a:r>
            <a:endParaRPr lang="en-US" sz="2400" dirty="0"/>
          </a:p>
        </p:txBody>
      </p:sp>
      <p:sp>
        <p:nvSpPr>
          <p:cNvPr id="15" name="Content Placeholder 1">
            <a:extLst>
              <a:ext uri="{FF2B5EF4-FFF2-40B4-BE49-F238E27FC236}">
                <a16:creationId xmlns:a16="http://schemas.microsoft.com/office/drawing/2014/main" id="{2EB5F2C6-F3FD-A6B1-CAD0-EF7FA0B386A1}"/>
              </a:ext>
            </a:extLst>
          </p:cNvPr>
          <p:cNvSpPr txBox="1">
            <a:spLocks/>
          </p:cNvSpPr>
          <p:nvPr/>
        </p:nvSpPr>
        <p:spPr>
          <a:xfrm>
            <a:off x="349582" y="721423"/>
            <a:ext cx="8008487" cy="3700654"/>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b="1" dirty="0"/>
              <a:t>Submitting Questions</a:t>
            </a:r>
          </a:p>
          <a:p>
            <a:r>
              <a:rPr lang="en-US" sz="1200" dirty="0"/>
              <a:t>Please submit all questions via the </a:t>
            </a:r>
            <a:r>
              <a:rPr lang="en-US" sz="1200" b="1" dirty="0"/>
              <a:t>Zoom chat</a:t>
            </a:r>
            <a:r>
              <a:rPr lang="en-US" sz="1200" dirty="0"/>
              <a:t> at any time during the presentation.</a:t>
            </a:r>
          </a:p>
          <a:p>
            <a:r>
              <a:rPr lang="en-US" sz="1200" dirty="0"/>
              <a:t>We’ll address questions during the </a:t>
            </a:r>
            <a:r>
              <a:rPr lang="en-US" sz="1200" b="1" dirty="0"/>
              <a:t>moderated Q&amp;A</a:t>
            </a:r>
            <a:r>
              <a:rPr lang="en-US" sz="1200" dirty="0"/>
              <a:t> portion at the end.</a:t>
            </a:r>
          </a:p>
          <a:p>
            <a:r>
              <a:rPr lang="en-US" sz="1200" dirty="0"/>
              <a:t>We’ll prioritize </a:t>
            </a:r>
            <a:r>
              <a:rPr lang="en-US" sz="1200" b="1" dirty="0"/>
              <a:t>frequently asked questions</a:t>
            </a:r>
            <a:r>
              <a:rPr lang="en-US" sz="1200" dirty="0"/>
              <a:t> and group similar ones together.</a:t>
            </a:r>
          </a:p>
          <a:p>
            <a:r>
              <a:rPr lang="en-US" sz="1200" dirty="0"/>
              <a:t>To keep us on time, verbal questions will not be taken.</a:t>
            </a:r>
            <a:endParaRPr lang="en-US" sz="1800" dirty="0"/>
          </a:p>
          <a:p>
            <a:r>
              <a:rPr lang="en-US" sz="1200" dirty="0"/>
              <a:t>Questions related to individual circumstances, follow-up or tailored guidance should be directed to </a:t>
            </a:r>
            <a:r>
              <a:rPr lang="en-US" sz="1200" b="1" dirty="0">
                <a:hlinkClick r:id="rId3"/>
              </a:rPr>
              <a:t>gulffellowships@nas.edu</a:t>
            </a:r>
            <a:endParaRPr lang="en-US" sz="1800" b="1" dirty="0"/>
          </a:p>
          <a:p>
            <a:endParaRPr lang="en-US" sz="600" b="1" dirty="0"/>
          </a:p>
          <a:p>
            <a:pPr marL="0" indent="0">
              <a:buNone/>
            </a:pPr>
            <a:r>
              <a:rPr lang="en-US" sz="1600" b="1" dirty="0"/>
              <a:t>Time Considerations</a:t>
            </a:r>
          </a:p>
          <a:p>
            <a:r>
              <a:rPr lang="en-US" sz="1200" dirty="0"/>
              <a:t>We may not get to every question live.</a:t>
            </a:r>
          </a:p>
          <a:p>
            <a:r>
              <a:rPr lang="en-US" sz="1200" dirty="0"/>
              <a:t>Questions will be used to </a:t>
            </a:r>
            <a:r>
              <a:rPr lang="en-US" sz="1200" b="1" dirty="0"/>
              <a:t>update our website.</a:t>
            </a:r>
          </a:p>
          <a:p>
            <a:pPr lvl="1"/>
            <a:endParaRPr lang="en-US" sz="11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4</a:t>
            </a:fld>
            <a:endParaRPr lang="en-US"/>
          </a:p>
        </p:txBody>
      </p:sp>
      <p:sp>
        <p:nvSpPr>
          <p:cNvPr id="7" name="TextBox 6">
            <a:extLst>
              <a:ext uri="{FF2B5EF4-FFF2-40B4-BE49-F238E27FC236}">
                <a16:creationId xmlns:a16="http://schemas.microsoft.com/office/drawing/2014/main" id="{5E0B8BEA-50AD-4793-9D3D-4CAB0B48EEDE}"/>
              </a:ext>
            </a:extLst>
          </p:cNvPr>
          <p:cNvSpPr txBox="1"/>
          <p:nvPr/>
        </p:nvSpPr>
        <p:spPr>
          <a:xfrm>
            <a:off x="297543" y="154312"/>
            <a:ext cx="6662056" cy="461665"/>
          </a:xfrm>
          <a:prstGeom prst="rect">
            <a:avLst/>
          </a:prstGeom>
          <a:noFill/>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Early Career Research Fellowship (ECRF)</a:t>
            </a:r>
            <a:endParaRPr lang="en-US" sz="2400" dirty="0"/>
          </a:p>
        </p:txBody>
      </p:sp>
      <p:sp>
        <p:nvSpPr>
          <p:cNvPr id="15" name="Content Placeholder 1">
            <a:extLst>
              <a:ext uri="{FF2B5EF4-FFF2-40B4-BE49-F238E27FC236}">
                <a16:creationId xmlns:a16="http://schemas.microsoft.com/office/drawing/2014/main" id="{589CCC11-3843-C8A2-63CC-A6D1EAE58254}"/>
              </a:ext>
            </a:extLst>
          </p:cNvPr>
          <p:cNvSpPr txBox="1">
            <a:spLocks/>
          </p:cNvSpPr>
          <p:nvPr/>
        </p:nvSpPr>
        <p:spPr>
          <a:xfrm>
            <a:off x="178800" y="906860"/>
            <a:ext cx="7090346" cy="3700654"/>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Supports emerging scientific leaders as they take risks on </a:t>
            </a:r>
            <a:r>
              <a:rPr lang="en-US" sz="1600" b="1" dirty="0">
                <a:solidFill>
                  <a:srgbClr val="4148C2"/>
                </a:solidFill>
                <a:latin typeface="Arial" panose="020B0604020202020204" pitchFamily="34" charset="0"/>
                <a:cs typeface="Arial" panose="020B0604020202020204" pitchFamily="34" charset="0"/>
              </a:rPr>
              <a:t>research ideas </a:t>
            </a:r>
            <a:r>
              <a:rPr lang="en-US" sz="1600" dirty="0">
                <a:latin typeface="Arial" panose="020B0604020202020204" pitchFamily="34" charset="0"/>
                <a:cs typeface="Arial" panose="020B0604020202020204" pitchFamily="34" charset="0"/>
              </a:rPr>
              <a:t>and build a </a:t>
            </a:r>
            <a:r>
              <a:rPr lang="en-US" sz="1600" b="1" dirty="0">
                <a:solidFill>
                  <a:srgbClr val="4148C2"/>
                </a:solidFill>
                <a:latin typeface="Arial" panose="020B0604020202020204" pitchFamily="34" charset="0"/>
                <a:cs typeface="Arial" panose="020B0604020202020204" pitchFamily="34" charset="0"/>
              </a:rPr>
              <a:t>network of colleagues </a:t>
            </a:r>
            <a:r>
              <a:rPr lang="en-US" sz="1600" dirty="0">
                <a:latin typeface="Arial" panose="020B0604020202020204" pitchFamily="34" charset="0"/>
                <a:cs typeface="Arial" panose="020B0604020202020204" pitchFamily="34" charset="0"/>
              </a:rPr>
              <a:t>who share their interest in improving offshore energy system safety and the well-being of coastal communities and ecosystems in the Gulf region.</a:t>
            </a:r>
          </a:p>
          <a:p>
            <a:r>
              <a:rPr lang="en-US" sz="1600" dirty="0">
                <a:latin typeface="Arial" panose="020B0604020202020204" pitchFamily="34" charset="0"/>
                <a:cs typeface="Arial" panose="020B0604020202020204" pitchFamily="34" charset="0"/>
              </a:rPr>
              <a:t>Two-year fellowship</a:t>
            </a:r>
            <a:endParaRPr lang="en-US" sz="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Early-Career Research Fellowship is split into tracks that align with the Gulf Research Program’s priority areas. 2026 tracks are: </a:t>
            </a:r>
          </a:p>
          <a:p>
            <a:pPr marL="234950" lvl="1" indent="0">
              <a:spcBef>
                <a:spcPts val="0"/>
              </a:spcBef>
              <a:buNone/>
            </a:pPr>
            <a:endParaRPr lang="en-US" sz="1400" dirty="0">
              <a:latin typeface="Arial" panose="020B0604020202020204" pitchFamily="34" charset="0"/>
              <a:cs typeface="Arial" panose="020B0604020202020204" pitchFamily="34" charset="0"/>
            </a:endParaRPr>
          </a:p>
          <a:p>
            <a:pPr lvl="1">
              <a:spcBef>
                <a:spcPts val="0"/>
              </a:spcBef>
            </a:pPr>
            <a:r>
              <a:rPr lang="en-US" sz="1400" dirty="0">
                <a:latin typeface="Arial" panose="020B0604020202020204" pitchFamily="34" charset="0"/>
                <a:cs typeface="Arial" panose="020B0604020202020204" pitchFamily="34" charset="0"/>
              </a:rPr>
              <a:t>Community Track – </a:t>
            </a:r>
            <a:r>
              <a:rPr lang="en-US" sz="1400" b="1" dirty="0">
                <a:solidFill>
                  <a:srgbClr val="C00000"/>
                </a:solidFill>
                <a:latin typeface="Arial" panose="020B0604020202020204" pitchFamily="34" charset="0"/>
                <a:cs typeface="Arial" panose="020B0604020202020204" pitchFamily="34" charset="0"/>
              </a:rPr>
              <a:t>CLOSED</a:t>
            </a:r>
          </a:p>
          <a:p>
            <a:pPr lvl="1">
              <a:spcBef>
                <a:spcPts val="0"/>
              </a:spcBef>
            </a:pPr>
            <a:r>
              <a:rPr lang="en-US" sz="1400" dirty="0">
                <a:latin typeface="Arial" panose="020B0604020202020204" pitchFamily="34" charset="0"/>
                <a:cs typeface="Arial" panose="020B0604020202020204" pitchFamily="34" charset="0"/>
              </a:rPr>
              <a:t>Energy Track – </a:t>
            </a:r>
            <a:r>
              <a:rPr lang="en-US" sz="1400" b="1" dirty="0">
                <a:solidFill>
                  <a:srgbClr val="C00000"/>
                </a:solidFill>
                <a:latin typeface="Arial" panose="020B0604020202020204" pitchFamily="34" charset="0"/>
                <a:cs typeface="Arial" panose="020B0604020202020204" pitchFamily="34" charset="0"/>
              </a:rPr>
              <a:t>CLOSED</a:t>
            </a:r>
          </a:p>
          <a:p>
            <a:pPr lvl="1">
              <a:spcBef>
                <a:spcPts val="0"/>
              </a:spcBef>
            </a:pPr>
            <a:r>
              <a:rPr lang="en-US" sz="1400" dirty="0">
                <a:latin typeface="Arial" panose="020B0604020202020204" pitchFamily="34" charset="0"/>
                <a:cs typeface="Arial" panose="020B0604020202020204" pitchFamily="34" charset="0"/>
              </a:rPr>
              <a:t>Environment Track – </a:t>
            </a:r>
            <a:r>
              <a:rPr lang="en-US" sz="1400" dirty="0">
                <a:highlight>
                  <a:srgbClr val="00FF00"/>
                </a:highlight>
                <a:latin typeface="Arial" panose="020B0604020202020204" pitchFamily="34" charset="0"/>
                <a:cs typeface="Arial" panose="020B0604020202020204" pitchFamily="34" charset="0"/>
              </a:rPr>
              <a:t>OPEN</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CBEFDB2-0CC4-6A88-A9FF-BA978942D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189" y="2059145"/>
            <a:ext cx="1732978" cy="11564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E46EFF2-2D64-3067-1CC4-0DBE7560BE62}"/>
              </a:ext>
            </a:extLst>
          </p:cNvPr>
          <p:cNvPicPr>
            <a:picLocks noChangeAspect="1"/>
          </p:cNvPicPr>
          <p:nvPr/>
        </p:nvPicPr>
        <p:blipFill>
          <a:blip r:embed="rId4"/>
          <a:stretch>
            <a:fillRect/>
          </a:stretch>
        </p:blipFill>
        <p:spPr>
          <a:xfrm>
            <a:off x="7395495" y="777433"/>
            <a:ext cx="1732978" cy="11978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595E40F0-B2C8-B1F1-D88F-1F02EA904C9A}"/>
              </a:ext>
            </a:extLst>
          </p:cNvPr>
          <p:cNvPicPr>
            <a:picLocks noChangeAspect="1"/>
          </p:cNvPicPr>
          <p:nvPr/>
        </p:nvPicPr>
        <p:blipFill>
          <a:blip r:embed="rId5"/>
          <a:stretch>
            <a:fillRect/>
          </a:stretch>
        </p:blipFill>
        <p:spPr>
          <a:xfrm>
            <a:off x="7413189" y="3299459"/>
            <a:ext cx="1730811" cy="130805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689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5</a:t>
            </a:fld>
            <a:endParaRPr lang="en-US"/>
          </a:p>
        </p:txBody>
      </p:sp>
      <p:sp>
        <p:nvSpPr>
          <p:cNvPr id="7" name="TextBox 6">
            <a:extLst>
              <a:ext uri="{FF2B5EF4-FFF2-40B4-BE49-F238E27FC236}">
                <a16:creationId xmlns:a16="http://schemas.microsoft.com/office/drawing/2014/main" id="{5E0B8BEA-50AD-4793-9D3D-4CAB0B48EEDE}"/>
              </a:ext>
            </a:extLst>
          </p:cNvPr>
          <p:cNvSpPr txBox="1"/>
          <p:nvPr/>
        </p:nvSpPr>
        <p:spPr>
          <a:xfrm>
            <a:off x="297543" y="154312"/>
            <a:ext cx="6662056" cy="461665"/>
          </a:xfrm>
          <a:prstGeom prst="rect">
            <a:avLst/>
          </a:prstGeom>
          <a:noFill/>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ECRF Eligibility?</a:t>
            </a:r>
            <a:endParaRPr lang="en-US" sz="2400" dirty="0"/>
          </a:p>
        </p:txBody>
      </p:sp>
      <p:sp>
        <p:nvSpPr>
          <p:cNvPr id="15" name="Content Placeholder 1">
            <a:extLst>
              <a:ext uri="{FF2B5EF4-FFF2-40B4-BE49-F238E27FC236}">
                <a16:creationId xmlns:a16="http://schemas.microsoft.com/office/drawing/2014/main" id="{589CCC11-3843-C8A2-63CC-A6D1EAE58254}"/>
              </a:ext>
            </a:extLst>
          </p:cNvPr>
          <p:cNvSpPr txBox="1">
            <a:spLocks/>
          </p:cNvSpPr>
          <p:nvPr/>
        </p:nvSpPr>
        <p:spPr>
          <a:xfrm>
            <a:off x="219774" y="805758"/>
            <a:ext cx="8354884" cy="3700654"/>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500" dirty="0">
                <a:latin typeface="Arial" panose="020B0604020202020204" pitchFamily="34" charset="0"/>
                <a:cs typeface="Arial" panose="020B0604020202020204" pitchFamily="34" charset="0"/>
              </a:rPr>
              <a:t>Hold a permanent, fully independent position as an investigator, faculty member, clinician scientist, or scientific team lead in industry, academia, or a research organization. A postdoc is not considered a fully independent position.</a:t>
            </a:r>
            <a:endParaRPr lang="en-US" sz="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Be an early-career scientist who has received their eligible degree within the past 10 years (on or after January 1 of each year).</a:t>
            </a:r>
            <a:endParaRPr lang="en-US" sz="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Hold a doctoral degree (e.g., PhD, ScD, </a:t>
            </a:r>
            <a:r>
              <a:rPr lang="en-US" sz="1500" dirty="0" err="1">
                <a:latin typeface="Arial" panose="020B0604020202020204" pitchFamily="34" charset="0"/>
                <a:cs typeface="Arial" panose="020B0604020202020204" pitchFamily="34" charset="0"/>
              </a:rPr>
              <a:t>EngD</a:t>
            </a:r>
            <a:r>
              <a:rPr lang="en-US" sz="1500" dirty="0">
                <a:latin typeface="Arial" panose="020B0604020202020204" pitchFamily="34" charset="0"/>
                <a:cs typeface="Arial" panose="020B0604020202020204" pitchFamily="34" charset="0"/>
              </a:rPr>
              <a:t>, MD, DrPH, EdD, DSW, etc.) in the social and behavioral sciences, health sciences and medicine, engineering and physical sciences, earth and life sciences, or interdisciplinary scientific fields relevant to the charge of the Gulf Research Program.</a:t>
            </a:r>
          </a:p>
          <a:p>
            <a:r>
              <a:rPr lang="en-US" sz="1500" dirty="0">
                <a:latin typeface="Arial" panose="020B0604020202020204" pitchFamily="34" charset="0"/>
                <a:cs typeface="Arial" panose="020B0604020202020204" pitchFamily="34" charset="0"/>
              </a:rPr>
              <a:t>Be affiliated with a non-federal U.S. institution that has a valid tax ID number.</a:t>
            </a:r>
            <a:endParaRPr lang="en-US" sz="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Not be currently employed by the U.S. federal government.</a:t>
            </a:r>
          </a:p>
          <a:p>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59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6</a:t>
            </a:fld>
            <a:endParaRPr lang="en-US"/>
          </a:p>
        </p:txBody>
      </p:sp>
      <p:sp>
        <p:nvSpPr>
          <p:cNvPr id="7" name="TextBox 6">
            <a:extLst>
              <a:ext uri="{FF2B5EF4-FFF2-40B4-BE49-F238E27FC236}">
                <a16:creationId xmlns:a16="http://schemas.microsoft.com/office/drawing/2014/main" id="{5E0B8BEA-50AD-4793-9D3D-4CAB0B48EEDE}"/>
              </a:ext>
            </a:extLst>
          </p:cNvPr>
          <p:cNvSpPr txBox="1"/>
          <p:nvPr/>
        </p:nvSpPr>
        <p:spPr>
          <a:xfrm>
            <a:off x="297543" y="154312"/>
            <a:ext cx="6662056" cy="461665"/>
          </a:xfrm>
          <a:prstGeom prst="rect">
            <a:avLst/>
          </a:prstGeom>
          <a:noFill/>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ECRF Fellows receive:</a:t>
            </a:r>
            <a:endParaRPr lang="en-US" sz="2400" dirty="0"/>
          </a:p>
        </p:txBody>
      </p:sp>
      <p:sp>
        <p:nvSpPr>
          <p:cNvPr id="15" name="Content Placeholder 1">
            <a:extLst>
              <a:ext uri="{FF2B5EF4-FFF2-40B4-BE49-F238E27FC236}">
                <a16:creationId xmlns:a16="http://schemas.microsoft.com/office/drawing/2014/main" id="{589CCC11-3843-C8A2-63CC-A6D1EAE58254}"/>
              </a:ext>
            </a:extLst>
          </p:cNvPr>
          <p:cNvSpPr txBox="1">
            <a:spLocks/>
          </p:cNvSpPr>
          <p:nvPr/>
        </p:nvSpPr>
        <p:spPr>
          <a:xfrm>
            <a:off x="148653" y="721423"/>
            <a:ext cx="8327835" cy="3700654"/>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solidFill>
                  <a:srgbClr val="639729"/>
                </a:solidFill>
                <a:latin typeface="Arial" panose="020B0604020202020204" pitchFamily="34" charset="0"/>
                <a:cs typeface="Arial" panose="020B0604020202020204" pitchFamily="34" charset="0"/>
              </a:rPr>
              <a:t>$75,000 is available for the fellow to use for research-related expenses</a:t>
            </a:r>
            <a:r>
              <a:rPr lang="en-US" sz="1600" dirty="0">
                <a:latin typeface="Arial" panose="020B0604020202020204" pitchFamily="34" charset="0"/>
                <a:cs typeface="Arial" panose="020B0604020202020204" pitchFamily="34" charset="0"/>
              </a:rPr>
              <a:t>, including equipment purchases, professional travel, professional development courses, trainee support, salary, or any other costs directly related to the fellow’s research.</a:t>
            </a:r>
            <a:endParaRPr lang="en-US" sz="11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remaining $1,000 of the award serves as an </a:t>
            </a:r>
            <a:r>
              <a:rPr lang="en-US" sz="1600" b="1" dirty="0">
                <a:solidFill>
                  <a:srgbClr val="639729"/>
                </a:solidFill>
                <a:latin typeface="Arial" panose="020B0604020202020204" pitchFamily="34" charset="0"/>
                <a:cs typeface="Arial" panose="020B0604020202020204" pitchFamily="34" charset="0"/>
              </a:rPr>
              <a:t>honorarium for a mentor.</a:t>
            </a:r>
            <a:r>
              <a:rPr lang="en-US" sz="1400" b="1" dirty="0">
                <a:solidFill>
                  <a:srgbClr val="639729"/>
                </a:solidFill>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500DD7D-F305-BDA7-8846-3B556E52785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73075" y="2171991"/>
            <a:ext cx="7088909" cy="1761172"/>
          </a:xfrm>
          <a:prstGeom prst="rect">
            <a:avLst/>
          </a:prstGeom>
          <a:noFill/>
          <a:ln>
            <a:noFill/>
          </a:ln>
        </p:spPr>
      </p:pic>
    </p:spTree>
    <p:extLst>
      <p:ext uri="{BB962C8B-B14F-4D97-AF65-F5344CB8AC3E}">
        <p14:creationId xmlns:p14="http://schemas.microsoft.com/office/powerpoint/2010/main" val="256792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7</a:t>
            </a:fld>
            <a:endParaRPr lang="en-US"/>
          </a:p>
        </p:txBody>
      </p:sp>
      <p:sp>
        <p:nvSpPr>
          <p:cNvPr id="7" name="TextBox 6">
            <a:extLst>
              <a:ext uri="{FF2B5EF4-FFF2-40B4-BE49-F238E27FC236}">
                <a16:creationId xmlns:a16="http://schemas.microsoft.com/office/drawing/2014/main" id="{5E0B8BEA-50AD-4793-9D3D-4CAB0B48EEDE}"/>
              </a:ext>
            </a:extLst>
          </p:cNvPr>
          <p:cNvSpPr txBox="1"/>
          <p:nvPr/>
        </p:nvSpPr>
        <p:spPr>
          <a:xfrm>
            <a:off x="572104" y="336272"/>
            <a:ext cx="6662056" cy="461665"/>
          </a:xfrm>
          <a:prstGeom prst="rect">
            <a:avLst/>
          </a:prstGeom>
          <a:noFill/>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Current Cycle – Environment Track:</a:t>
            </a:r>
            <a:endParaRPr lang="en-US" sz="2400" dirty="0"/>
          </a:p>
        </p:txBody>
      </p:sp>
      <p:sp>
        <p:nvSpPr>
          <p:cNvPr id="15" name="Content Placeholder 1">
            <a:extLst>
              <a:ext uri="{FF2B5EF4-FFF2-40B4-BE49-F238E27FC236}">
                <a16:creationId xmlns:a16="http://schemas.microsoft.com/office/drawing/2014/main" id="{589CCC11-3843-C8A2-63CC-A6D1EAE58254}"/>
              </a:ext>
            </a:extLst>
          </p:cNvPr>
          <p:cNvSpPr txBox="1">
            <a:spLocks/>
          </p:cNvSpPr>
          <p:nvPr/>
        </p:nvSpPr>
        <p:spPr>
          <a:xfrm>
            <a:off x="572104" y="567105"/>
            <a:ext cx="7463532" cy="3700654"/>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500" b="1" dirty="0">
              <a:solidFill>
                <a:srgbClr val="FFC000"/>
              </a:solidFill>
              <a:latin typeface="Arial" panose="020B0604020202020204" pitchFamily="34" charset="0"/>
              <a:cs typeface="Arial" panose="020B0604020202020204" pitchFamily="34" charset="0"/>
            </a:endParaRPr>
          </a:p>
          <a:p>
            <a:pPr marL="0" indent="0">
              <a:buNone/>
            </a:pPr>
            <a:r>
              <a:rPr lang="en-US" b="1" dirty="0">
                <a:solidFill>
                  <a:srgbClr val="FFC000"/>
                </a:solidFill>
                <a:latin typeface="Arial" panose="020B0604020202020204" pitchFamily="34" charset="0"/>
                <a:cs typeface="Arial" panose="020B0604020202020204" pitchFamily="34" charset="0"/>
              </a:rPr>
              <a:t>Track Goal: </a:t>
            </a:r>
            <a:r>
              <a:rPr lang="en-US" dirty="0">
                <a:latin typeface="Arial" panose="020B0604020202020204" pitchFamily="34" charset="0"/>
                <a:cs typeface="Arial" panose="020B0604020202020204" pitchFamily="34" charset="0"/>
              </a:rPr>
              <a:t>For the 2026-2028 Application Cycle, the Environment Track focuses on Ecosystem Health - Monitoring and Managing for Environmental Change. This track invites research that leverages innovative scientific or technological approaches to assess, monitor, or predict the resilience of critical ecosystems and species to changing conditions. </a:t>
            </a:r>
          </a:p>
          <a:p>
            <a:pPr marL="0" indent="0">
              <a:buNone/>
            </a:pPr>
            <a:r>
              <a:rPr lang="en-US" dirty="0">
                <a:latin typeface="Arial" panose="020B0604020202020204" pitchFamily="34" charset="0"/>
                <a:cs typeface="Arial" panose="020B0604020202020204" pitchFamily="34" charset="0"/>
              </a:rPr>
              <a:t>Fellows should develop or test innovative monitoring techniques and/or develop solutions that enhance a system's biodiversity or slow its loss. This work should translate into actionable management &amp; policy strategies that sustain ecosystem services &amp; strengthen community resilience. Special emphasis will be placed on applicants that utilize genetic/genomic/machine learning/or AI methodologies in their work.</a:t>
            </a:r>
          </a:p>
          <a:p>
            <a:pPr marL="0" indent="0">
              <a:buNone/>
            </a:pPr>
            <a:r>
              <a:rPr lang="en-US" b="1" dirty="0">
                <a:solidFill>
                  <a:srgbClr val="FFC000"/>
                </a:solidFill>
                <a:latin typeface="Arial" panose="020B0604020202020204" pitchFamily="34" charset="0"/>
                <a:cs typeface="Arial" panose="020B0604020202020204" pitchFamily="34" charset="0"/>
              </a:rPr>
              <a:t>Region: </a:t>
            </a:r>
            <a:r>
              <a:rPr lang="en-US" dirty="0">
                <a:solidFill>
                  <a:schemeClr val="accent1"/>
                </a:solidFill>
                <a:latin typeface="Arial" panose="020B0604020202020204" pitchFamily="34" charset="0"/>
                <a:cs typeface="Arial" panose="020B0604020202020204" pitchFamily="34" charset="0"/>
              </a:rPr>
              <a:t>All proposed projects must focus on communities within the U.S. Gulf region, defined as Alabama, Florida, Louisiana, Mississippi, and Texas, consistent with the scope of the Gulf Research Program.</a:t>
            </a:r>
            <a:endParaRPr lang="en-US" sz="105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12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1F59A-12DE-B7BE-A66B-1EFFF1E8DB3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066C1-BCD8-C52B-BDF3-BC4F52A0CA6D}"/>
              </a:ext>
            </a:extLst>
          </p:cNvPr>
          <p:cNvSpPr>
            <a:spLocks noGrp="1"/>
          </p:cNvSpPr>
          <p:nvPr>
            <p:ph type="sldNum" sz="quarter" idx="12"/>
          </p:nvPr>
        </p:nvSpPr>
        <p:spPr/>
        <p:txBody>
          <a:bodyPr/>
          <a:lstStyle/>
          <a:p>
            <a:fld id="{7D719527-7B7D-4A2D-ABD1-359B6741A748}" type="slidenum">
              <a:rPr lang="en-US" smtClean="0"/>
              <a:t>8</a:t>
            </a:fld>
            <a:endParaRPr lang="en-US"/>
          </a:p>
        </p:txBody>
      </p:sp>
      <p:sp>
        <p:nvSpPr>
          <p:cNvPr id="7" name="TextBox 6">
            <a:extLst>
              <a:ext uri="{FF2B5EF4-FFF2-40B4-BE49-F238E27FC236}">
                <a16:creationId xmlns:a16="http://schemas.microsoft.com/office/drawing/2014/main" id="{BF551E37-83AA-8124-0B31-A3DBD544FF83}"/>
              </a:ext>
            </a:extLst>
          </p:cNvPr>
          <p:cNvSpPr txBox="1"/>
          <p:nvPr/>
        </p:nvSpPr>
        <p:spPr>
          <a:xfrm>
            <a:off x="297543" y="154312"/>
            <a:ext cx="6662056" cy="461665"/>
          </a:xfrm>
          <a:prstGeom prst="rect">
            <a:avLst/>
          </a:prstGeom>
          <a:noFill/>
        </p:spPr>
        <p:txBody>
          <a:bodyPr wrap="square">
            <a:spAutoFit/>
          </a:bodyPr>
          <a:lstStyle/>
          <a:p>
            <a:r>
              <a:rPr lang="en-US" sz="2400" b="1" dirty="0">
                <a:solidFill>
                  <a:schemeClr val="accent1"/>
                </a:solidFill>
                <a:latin typeface="Arial" panose="020B0604020202020204" pitchFamily="34" charset="0"/>
                <a:cs typeface="Arial" panose="020B0604020202020204" pitchFamily="34" charset="0"/>
              </a:rPr>
              <a:t>KEY DATES</a:t>
            </a:r>
            <a:endParaRPr lang="en-US" sz="2400" dirty="0"/>
          </a:p>
        </p:txBody>
      </p:sp>
      <p:sp>
        <p:nvSpPr>
          <p:cNvPr id="2" name="Content Placeholder 1">
            <a:extLst>
              <a:ext uri="{FF2B5EF4-FFF2-40B4-BE49-F238E27FC236}">
                <a16:creationId xmlns:a16="http://schemas.microsoft.com/office/drawing/2014/main" id="{0D663088-40D3-248F-F077-12629479AE3F}"/>
              </a:ext>
            </a:extLst>
          </p:cNvPr>
          <p:cNvSpPr txBox="1">
            <a:spLocks/>
          </p:cNvSpPr>
          <p:nvPr/>
        </p:nvSpPr>
        <p:spPr>
          <a:xfrm>
            <a:off x="297543" y="777694"/>
            <a:ext cx="8291894" cy="3372275"/>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000" b="1" dirty="0"/>
          </a:p>
          <a:p>
            <a:r>
              <a:rPr lang="en-US" sz="2000" b="1" dirty="0"/>
              <a:t>June 2, 2026, 5:00 pm ET:</a:t>
            </a:r>
            <a:r>
              <a:rPr lang="en-US" sz="2000" dirty="0"/>
              <a:t> Application deadline</a:t>
            </a:r>
          </a:p>
          <a:p>
            <a:r>
              <a:rPr lang="en-US" sz="2000" b="1" dirty="0"/>
              <a:t>June – August 2026: </a:t>
            </a:r>
            <a:r>
              <a:rPr lang="en-US" sz="2000" dirty="0"/>
              <a:t>Review of written applications and selection of fellows</a:t>
            </a:r>
          </a:p>
          <a:p>
            <a:r>
              <a:rPr lang="en-US" sz="2000" b="1" dirty="0"/>
              <a:t>September 2026: </a:t>
            </a:r>
            <a:r>
              <a:rPr lang="en-US" sz="2000" dirty="0"/>
              <a:t>All applicants notified of funding decisions</a:t>
            </a:r>
          </a:p>
          <a:p>
            <a:r>
              <a:rPr lang="en-US" sz="2000" b="1" dirty="0"/>
              <a:t>December 1, 2026:</a:t>
            </a:r>
            <a:r>
              <a:rPr lang="en-US" sz="2000" dirty="0"/>
              <a:t> Fellowships begin. Required Virtual Orientation</a:t>
            </a:r>
          </a:p>
          <a:p>
            <a:r>
              <a:rPr lang="en-US" sz="2000" b="1" dirty="0"/>
              <a:t>November 31, 2028:</a:t>
            </a:r>
            <a:r>
              <a:rPr lang="en-US" sz="2000" dirty="0"/>
              <a:t> End of Fellowship</a:t>
            </a:r>
          </a:p>
          <a:p>
            <a:endParaRPr lang="en-US" sz="6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02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7BAEF-D0EB-518B-DBE2-851B760128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9246EB-4432-686B-A300-D0448911E024}"/>
              </a:ext>
            </a:extLst>
          </p:cNvPr>
          <p:cNvSpPr>
            <a:spLocks noGrp="1"/>
          </p:cNvSpPr>
          <p:nvPr>
            <p:ph type="sldNum" sz="quarter" idx="12"/>
          </p:nvPr>
        </p:nvSpPr>
        <p:spPr/>
        <p:txBody>
          <a:bodyPr/>
          <a:lstStyle/>
          <a:p>
            <a:fld id="{7D719527-7B7D-4A2D-ABD1-359B6741A748}" type="slidenum">
              <a:rPr lang="en-US" smtClean="0"/>
              <a:t>9</a:t>
            </a:fld>
            <a:endParaRPr lang="en-US"/>
          </a:p>
        </p:txBody>
      </p:sp>
      <p:sp>
        <p:nvSpPr>
          <p:cNvPr id="7" name="TextBox 6">
            <a:extLst>
              <a:ext uri="{FF2B5EF4-FFF2-40B4-BE49-F238E27FC236}">
                <a16:creationId xmlns:a16="http://schemas.microsoft.com/office/drawing/2014/main" id="{9264FEBB-EF0B-FF40-25D5-665AB0DDB3D9}"/>
              </a:ext>
            </a:extLst>
          </p:cNvPr>
          <p:cNvSpPr txBox="1"/>
          <p:nvPr/>
        </p:nvSpPr>
        <p:spPr>
          <a:xfrm>
            <a:off x="494932" y="1301518"/>
            <a:ext cx="7767052" cy="2185214"/>
          </a:xfrm>
          <a:prstGeom prst="rect">
            <a:avLst/>
          </a:prstGeom>
          <a:noFill/>
        </p:spPr>
        <p:txBody>
          <a:bodyPr wrap="square">
            <a:spAutoFit/>
          </a:bodyPr>
          <a:lstStyle/>
          <a:p>
            <a:pPr algn="ctr"/>
            <a:r>
              <a:rPr lang="en-US" sz="2400" b="1" dirty="0">
                <a:solidFill>
                  <a:schemeClr val="accent1"/>
                </a:solidFill>
                <a:latin typeface="Arial" panose="020B0604020202020204" pitchFamily="34" charset="0"/>
                <a:cs typeface="Arial" panose="020B0604020202020204" pitchFamily="34" charset="0"/>
              </a:rPr>
              <a:t>MODERATED Q &amp; A SESSION</a:t>
            </a:r>
          </a:p>
          <a:p>
            <a:pPr algn="ctr"/>
            <a:endParaRPr lang="en-US" sz="2400" b="1" dirty="0">
              <a:solidFill>
                <a:schemeClr val="accent1"/>
              </a:solidFill>
              <a:latin typeface="Arial" panose="020B0604020202020204" pitchFamily="34" charset="0"/>
              <a:cs typeface="Arial" panose="020B0604020202020204" pitchFamily="34" charset="0"/>
            </a:endParaRPr>
          </a:p>
          <a:p>
            <a:pPr algn="ctr"/>
            <a:endParaRPr lang="en-US" sz="2400" b="1" dirty="0">
              <a:solidFill>
                <a:schemeClr val="accent1"/>
              </a:solidFill>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Questions related to individual circumstances, follow-up or tailored guidance, email - </a:t>
            </a:r>
            <a:r>
              <a:rPr lang="en-US" sz="2000" b="1" dirty="0">
                <a:latin typeface="Arial" panose="020B0604020202020204" pitchFamily="34" charset="0"/>
                <a:cs typeface="Arial" panose="020B0604020202020204" pitchFamily="34" charset="0"/>
                <a:hlinkClick r:id="rId3"/>
              </a:rPr>
              <a:t>gulffellowships@nas.edu</a:t>
            </a:r>
            <a:r>
              <a:rPr lang="en-US" sz="2000" b="1"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ctr"/>
            <a:endParaRPr lang="en-US" sz="2400" b="1" dirty="0">
              <a:solidFill>
                <a:schemeClr val="accent1"/>
              </a:solidFill>
              <a:latin typeface="Arial" panose="020B0604020202020204" pitchFamily="34" charset="0"/>
              <a:cs typeface="Arial" panose="020B0604020202020204" pitchFamily="34" charset="0"/>
            </a:endParaRPr>
          </a:p>
        </p:txBody>
      </p:sp>
      <p:sp>
        <p:nvSpPr>
          <p:cNvPr id="15" name="Content Placeholder 1">
            <a:extLst>
              <a:ext uri="{FF2B5EF4-FFF2-40B4-BE49-F238E27FC236}">
                <a16:creationId xmlns:a16="http://schemas.microsoft.com/office/drawing/2014/main" id="{B3D59559-17EA-36EB-B91E-1D4E92DE8998}"/>
              </a:ext>
            </a:extLst>
          </p:cNvPr>
          <p:cNvSpPr txBox="1">
            <a:spLocks/>
          </p:cNvSpPr>
          <p:nvPr/>
        </p:nvSpPr>
        <p:spPr>
          <a:xfrm>
            <a:off x="228791" y="626937"/>
            <a:ext cx="8537074" cy="3700654"/>
          </a:xfrm>
          <a:prstGeom prst="rect">
            <a:avLst/>
          </a:prstGeom>
        </p:spPr>
        <p:txBody>
          <a:bodyPr/>
          <a:lstStyle>
            <a:lvl1pPr marL="234950" indent="-234950" algn="l" defTabSz="6858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1pPr>
            <a:lvl2pPr marL="457200" indent="-222250" algn="l" defTabSz="685800" rtl="0" eaLnBrk="1" latinLnBrk="0" hangingPunct="1">
              <a:lnSpc>
                <a:spcPct val="110000"/>
              </a:lnSpc>
              <a:spcBef>
                <a:spcPts val="600"/>
              </a:spcBef>
              <a:buClrTx/>
              <a:buFont typeface="Arial" panose="020B0604020202020204" pitchFamily="34" charset="0"/>
              <a:buChar char="–"/>
              <a:defRPr sz="1200" kern="1200">
                <a:solidFill>
                  <a:schemeClr val="tx1"/>
                </a:solidFill>
                <a:latin typeface="+mn-lt"/>
                <a:ea typeface="+mn-ea"/>
                <a:cs typeface="+mn-cs"/>
              </a:defRPr>
            </a:lvl2pPr>
            <a:lvl3pPr marL="692150" indent="-234950" algn="l" defTabSz="6858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3pPr>
            <a:lvl4pPr marL="914400" indent="-222250" algn="l" defTabSz="685800" rtl="0" eaLnBrk="1" latinLnBrk="0" hangingPunct="1">
              <a:lnSpc>
                <a:spcPct val="110000"/>
              </a:lnSpc>
              <a:spcBef>
                <a:spcPts val="600"/>
              </a:spcBef>
              <a:buFont typeface="Arial" panose="020B0604020202020204" pitchFamily="34" charset="0"/>
              <a:buChar char="–"/>
              <a:defRPr sz="1000" kern="1200">
                <a:solidFill>
                  <a:schemeClr val="tx1"/>
                </a:solidFill>
                <a:latin typeface="+mn-lt"/>
                <a:ea typeface="+mn-ea"/>
                <a:cs typeface="+mn-cs"/>
              </a:defRPr>
            </a:lvl4pPr>
            <a:lvl5pPr marL="1149350" indent="-234950" algn="l" defTabSz="685800" rtl="0" eaLnBrk="1" latinLnBrk="0" hangingPunct="1">
              <a:lnSpc>
                <a:spcPct val="11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5614"/>
      </p:ext>
    </p:extLst>
  </p:cSld>
  <p:clrMapOvr>
    <a:masterClrMapping/>
  </p:clrMapOvr>
</p:sld>
</file>

<file path=ppt/theme/theme1.xml><?xml version="1.0" encoding="utf-8"?>
<a:theme xmlns:a="http://schemas.openxmlformats.org/drawingml/2006/main" name="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ERN Presentation - GRP Fellowships" id="{8329D045-283B-4492-81E1-2EFE259AABF4}" vid="{CAAAE404-E8B2-4BF3-B15B-884EF63CB3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ERN Presentation - GRP Fellowships</Template>
  <TotalTime>1840</TotalTime>
  <Words>701</Words>
  <Application>Microsoft Office PowerPoint</Application>
  <PresentationFormat>On-screen Show (16:9)</PresentationFormat>
  <Paragraphs>88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 Maeesha</dc:creator>
  <cp:lastModifiedBy>Saeed, Maeesha</cp:lastModifiedBy>
  <cp:revision>4</cp:revision>
  <dcterms:created xsi:type="dcterms:W3CDTF">2023-08-03T16:41:28Z</dcterms:created>
  <dcterms:modified xsi:type="dcterms:W3CDTF">2026-05-12T17:21:37Z</dcterms:modified>
</cp:coreProperties>
</file>