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53" r:id="rId2"/>
    <p:sldId id="567" r:id="rId3"/>
    <p:sldId id="576" r:id="rId4"/>
    <p:sldId id="560" r:id="rId5"/>
    <p:sldId id="562" r:id="rId6"/>
    <p:sldId id="561" r:id="rId7"/>
    <p:sldId id="564" r:id="rId8"/>
    <p:sldId id="568" r:id="rId9"/>
    <p:sldId id="57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33A79D-671A-4FBF-A40B-F0C056879C93}">
          <p14:sldIdLst>
            <p14:sldId id="553"/>
            <p14:sldId id="567"/>
            <p14:sldId id="576"/>
            <p14:sldId id="560"/>
            <p14:sldId id="562"/>
            <p14:sldId id="561"/>
            <p14:sldId id="564"/>
            <p14:sldId id="568"/>
            <p14:sldId id="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8C2"/>
    <a:srgbClr val="344847"/>
    <a:srgbClr val="315470"/>
    <a:srgbClr val="5D3754"/>
    <a:srgbClr val="73531D"/>
    <a:srgbClr val="DEE5EA"/>
    <a:srgbClr val="7899F2"/>
    <a:srgbClr val="ECE0E0"/>
    <a:srgbClr val="E2E1E7"/>
    <a:srgbClr val="7C26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327" autoAdjust="0"/>
  </p:normalViewPr>
  <p:slideViewPr>
    <p:cSldViewPr snapToGrid="0" showGuides="1">
      <p:cViewPr varScale="1">
        <p:scale>
          <a:sx n="69" d="100"/>
          <a:sy n="69" d="100"/>
        </p:scale>
        <p:origin x="122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0"/>
    </p:cViewPr>
  </p:sorterViewPr>
  <p:notesViewPr>
    <p:cSldViewPr snapToGrid="0" showGuides="1">
      <p:cViewPr varScale="1">
        <p:scale>
          <a:sx n="55" d="100"/>
          <a:sy n="55" d="100"/>
        </p:scale>
        <p:origin x="205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85B5D-A0FA-4385-9089-FD7FAA662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E18A2-5343-4E16-B01F-D8BC7E0A4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2F07-7A0A-43D4-B277-5A28B0491BE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2F30-5E14-4AC4-BAFF-280D189F2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6A861-442E-4512-8629-D908EE9BF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5BDE-729E-4D51-8C8E-BBDFBE2E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5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EC2E2-DC0A-4938-AD8A-AC1401783A7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4B9A8-1E64-4069-ABCB-583B2A04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81D8-8488-B4C8-0BEA-44766DB1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935E6-DFF9-F976-2317-BE714385D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80B74-0FE9-70B9-451E-3E9DA13F7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75FE6-E6BD-A5C0-AE34-1BEA6CF4A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B891-C0C9-60C6-B929-2088BD2B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C378E-9120-BC90-55A8-7F1C38B48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F809D-8BFE-8765-C6F3-A434E6A60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F9F8A-C354-B931-9E44-D528E3C9E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72308"/>
            <a:ext cx="5802922" cy="3971191"/>
          </a:xfrm>
          <a:solidFill>
            <a:schemeClr val="bg2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4314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96E2F6-FF82-441A-919C-438C1BEE4F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3327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partm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FB1027-BCD9-449C-A98B-33364CB17664}"/>
              </a:ext>
            </a:extLst>
          </p:cNvPr>
          <p:cNvSpPr/>
          <p:nvPr userDrawn="1"/>
        </p:nvSpPr>
        <p:spPr>
          <a:xfrm>
            <a:off x="-69742" y="0"/>
            <a:ext cx="4395557" cy="4424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28422"/>
            <a:ext cx="3607288" cy="91339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695450"/>
            <a:ext cx="3607288" cy="235735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234950" indent="-234950">
              <a:buFont typeface="Arial" panose="020B0604020202020204" pitchFamily="34" charset="0"/>
              <a:buChar char="•"/>
              <a:defRPr sz="1400"/>
            </a:lvl2pPr>
            <a:lvl3pPr marL="457200" indent="-222250">
              <a:buFont typeface="Arial" panose="020B0604020202020204" pitchFamily="34" charset="0"/>
              <a:buChar char="–"/>
              <a:defRPr sz="1200"/>
            </a:lvl3pPr>
            <a:lvl4pPr marL="692150" indent="-234950">
              <a:buNone/>
              <a:defRPr sz="1100"/>
            </a:lvl4pPr>
            <a:lvl5pPr marL="914400" indent="-22225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232" y="785446"/>
            <a:ext cx="3607288" cy="3639319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800"/>
              </a:spcAft>
              <a:buNone/>
              <a:defRPr sz="1050"/>
            </a:lvl1pPr>
            <a:lvl2pPr marL="117475" indent="-117475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50"/>
            </a:lvl2pPr>
            <a:lvl3pPr>
              <a:defRPr sz="900"/>
            </a:lvl3pPr>
            <a:lvl4pPr>
              <a:defRPr sz="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081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partment descri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FB1027-BCD9-449C-A98B-33364CB17664}"/>
              </a:ext>
            </a:extLst>
          </p:cNvPr>
          <p:cNvSpPr/>
          <p:nvPr userDrawn="1"/>
        </p:nvSpPr>
        <p:spPr>
          <a:xfrm>
            <a:off x="0" y="0"/>
            <a:ext cx="4325815" cy="4401519"/>
          </a:xfrm>
          <a:prstGeom prst="rect">
            <a:avLst/>
          </a:prstGeom>
          <a:solidFill>
            <a:srgbClr val="315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28422"/>
            <a:ext cx="3607288" cy="91339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695450"/>
            <a:ext cx="3607288" cy="235735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234950" indent="-2349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457200" indent="-222250"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3pPr>
            <a:lvl4pPr marL="692150" indent="-234950">
              <a:buNone/>
              <a:defRPr sz="1100">
                <a:solidFill>
                  <a:schemeClr val="bg1"/>
                </a:solidFill>
              </a:defRPr>
            </a:lvl4pPr>
            <a:lvl5pPr marL="914400" indent="-22225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232" y="785446"/>
            <a:ext cx="3607288" cy="361607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800"/>
              </a:spcAft>
              <a:buNone/>
              <a:defRPr sz="1050"/>
            </a:lvl1pPr>
            <a:lvl2pPr marL="117475" indent="-117475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50"/>
            </a:lvl2pPr>
            <a:lvl3pPr>
              <a:defRPr sz="900"/>
            </a:lvl3pPr>
            <a:lvl4pPr>
              <a:defRPr sz="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057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C0698F-EBDF-49FA-A73A-1B335440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90000"/>
            </a:schemeClr>
          </a:solidFill>
        </p:spPr>
        <p:txBody>
          <a:bodyPr tIns="15544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19527-7B7D-4A2D-ABD1-359B6741A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0A5C7A-CAA8-43DD-B541-DCF02544DC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4391" y="4795467"/>
            <a:ext cx="1252024" cy="234457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/bkgd_imag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D0DBD-2D19-47C8-BFE8-5D1014D84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91" y="0"/>
            <a:ext cx="9146491" cy="514452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688731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4454769 w 9144000"/>
              <a:gd name="connsiteY3" fmla="*/ 2743200 h 5143500"/>
              <a:gd name="connsiteX4" fmla="*/ 0 w 9144000"/>
              <a:gd name="connsiteY4" fmla="*/ 688731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8721969 w 9144000"/>
              <a:gd name="connsiteY3" fmla="*/ 293077 h 5143500"/>
              <a:gd name="connsiteX4" fmla="*/ 0 w 9144000"/>
              <a:gd name="connsiteY4" fmla="*/ 688731 h 5143500"/>
              <a:gd name="connsiteX5" fmla="*/ 0 w 9144000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745415 w 9167446"/>
              <a:gd name="connsiteY3" fmla="*/ 293077 h 5143500"/>
              <a:gd name="connsiteX4" fmla="*/ 0 w 9167446"/>
              <a:gd name="connsiteY4" fmla="*/ 383931 h 5143500"/>
              <a:gd name="connsiteX5" fmla="*/ 23446 w 9167446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745415 w 9167446"/>
              <a:gd name="connsiteY3" fmla="*/ 422031 h 5143500"/>
              <a:gd name="connsiteX4" fmla="*/ 0 w 9167446"/>
              <a:gd name="connsiteY4" fmla="*/ 383931 h 5143500"/>
              <a:gd name="connsiteX5" fmla="*/ 23446 w 9167446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932984 w 9167446"/>
              <a:gd name="connsiteY3" fmla="*/ 2625969 h 5143500"/>
              <a:gd name="connsiteX4" fmla="*/ 8745415 w 9167446"/>
              <a:gd name="connsiteY4" fmla="*/ 422031 h 5143500"/>
              <a:gd name="connsiteX5" fmla="*/ 0 w 9167446"/>
              <a:gd name="connsiteY5" fmla="*/ 383931 h 5143500"/>
              <a:gd name="connsiteX6" fmla="*/ 23446 w 9167446"/>
              <a:gd name="connsiteY6" fmla="*/ 0 h 5143500"/>
              <a:gd name="connsiteX0" fmla="*/ 23446 w 9167446"/>
              <a:gd name="connsiteY0" fmla="*/ 0 h 5146431"/>
              <a:gd name="connsiteX1" fmla="*/ 9167446 w 9167446"/>
              <a:gd name="connsiteY1" fmla="*/ 0 h 5146431"/>
              <a:gd name="connsiteX2" fmla="*/ 9167446 w 9167446"/>
              <a:gd name="connsiteY2" fmla="*/ 5143500 h 5146431"/>
              <a:gd name="connsiteX3" fmla="*/ 8839199 w 9167446"/>
              <a:gd name="connsiteY3" fmla="*/ 5146431 h 5146431"/>
              <a:gd name="connsiteX4" fmla="*/ 8745415 w 9167446"/>
              <a:gd name="connsiteY4" fmla="*/ 422031 h 5146431"/>
              <a:gd name="connsiteX5" fmla="*/ 0 w 9167446"/>
              <a:gd name="connsiteY5" fmla="*/ 383931 h 5146431"/>
              <a:gd name="connsiteX6" fmla="*/ 23446 w 9167446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818244 w 9146491"/>
              <a:gd name="connsiteY3" fmla="*/ 5146431 h 5146431"/>
              <a:gd name="connsiteX4" fmla="*/ 8724460 w 9146491"/>
              <a:gd name="connsiteY4" fmla="*/ 422031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818244 w 9146491"/>
              <a:gd name="connsiteY3" fmla="*/ 5146431 h 5146431"/>
              <a:gd name="connsiteX4" fmla="*/ 8684455 w 9146491"/>
              <a:gd name="connsiteY4" fmla="*/ 42774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688704 w 9146491"/>
              <a:gd name="connsiteY3" fmla="*/ 5146431 h 5146431"/>
              <a:gd name="connsiteX4" fmla="*/ 8684455 w 9146491"/>
              <a:gd name="connsiteY4" fmla="*/ 42774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688704 w 9146491"/>
              <a:gd name="connsiteY3" fmla="*/ 5146431 h 5146431"/>
              <a:gd name="connsiteX4" fmla="*/ 8684455 w 9146491"/>
              <a:gd name="connsiteY4" fmla="*/ 43155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96324 w 9146491"/>
              <a:gd name="connsiteY3" fmla="*/ 5144526 h 5144526"/>
              <a:gd name="connsiteX4" fmla="*/ 8684455 w 9146491"/>
              <a:gd name="connsiteY4" fmla="*/ 43155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4455 w 9146491"/>
              <a:gd name="connsiteY4" fmla="*/ 43155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90170 w 9146491"/>
              <a:gd name="connsiteY4" fmla="*/ 433461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78740 w 9146491"/>
              <a:gd name="connsiteY4" fmla="*/ 43536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0645 w 9146491"/>
              <a:gd name="connsiteY4" fmla="*/ 433461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0645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2550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586 w 9144586"/>
              <a:gd name="connsiteY0" fmla="*/ 0 h 5144526"/>
              <a:gd name="connsiteX1" fmla="*/ 9144586 w 9144586"/>
              <a:gd name="connsiteY1" fmla="*/ 0 h 5144526"/>
              <a:gd name="connsiteX2" fmla="*/ 9144586 w 9144586"/>
              <a:gd name="connsiteY2" fmla="*/ 5143500 h 5144526"/>
              <a:gd name="connsiteX3" fmla="*/ 8684894 w 9144586"/>
              <a:gd name="connsiteY3" fmla="*/ 5144526 h 5144526"/>
              <a:gd name="connsiteX4" fmla="*/ 8684455 w 9144586"/>
              <a:gd name="connsiteY4" fmla="*/ 439176 h 5144526"/>
              <a:gd name="connsiteX5" fmla="*/ 0 w 9144586"/>
              <a:gd name="connsiteY5" fmla="*/ 435366 h 5144526"/>
              <a:gd name="connsiteX6" fmla="*/ 586 w 9144586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7271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917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9176 h 5144526"/>
              <a:gd name="connsiteX6" fmla="*/ 2491 w 9146491"/>
              <a:gd name="connsiteY6" fmla="*/ 0 h 51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491" h="5144526">
                <a:moveTo>
                  <a:pt x="2491" y="0"/>
                </a:moveTo>
                <a:lnTo>
                  <a:pt x="9146491" y="0"/>
                </a:lnTo>
                <a:lnTo>
                  <a:pt x="9146491" y="5143500"/>
                </a:lnTo>
                <a:lnTo>
                  <a:pt x="8686799" y="5144526"/>
                </a:lnTo>
                <a:cubicBezTo>
                  <a:pt x="8685383" y="3571631"/>
                  <a:pt x="8687776" y="2012071"/>
                  <a:pt x="8686360" y="439176"/>
                </a:cubicBezTo>
                <a:lnTo>
                  <a:pt x="0" y="439176"/>
                </a:lnTo>
                <a:cubicBezTo>
                  <a:pt x="830" y="353109"/>
                  <a:pt x="1661" y="145122"/>
                  <a:pt x="249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97724"/>
            <a:ext cx="7200900" cy="697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12CE87-21AB-4B74-A011-BD24041C2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2265076"/>
            <a:ext cx="1960563" cy="233264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tx2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62551"/>
            <a:ext cx="1367858" cy="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_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2838"/>
            <a:ext cx="3611880" cy="3496439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3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5295" y="1112838"/>
            <a:ext cx="3611880" cy="3496439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3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6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27E53A-D5D5-477E-B569-A07974DC0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944" y="0"/>
            <a:ext cx="448056" cy="5143500"/>
          </a:xfrm>
          <a:solidFill>
            <a:schemeClr val="bg2"/>
          </a:solidFill>
        </p:spPr>
        <p:txBody>
          <a:bodyPr tIns="1005840" anchor="t" anchorCtr="0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Deep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72308"/>
            <a:ext cx="5802922" cy="3971191"/>
          </a:xfrm>
          <a:solidFill>
            <a:schemeClr val="tx2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rgbClr val="7899F2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779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72308"/>
            <a:ext cx="5802922" cy="3971191"/>
          </a:xfrm>
          <a:solidFill>
            <a:srgbClr val="315470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305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Deep Blue">
    <p:bg>
      <p:bgPr>
        <a:solidFill>
          <a:srgbClr val="315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05556"/>
            <a:ext cx="3596054" cy="1772693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9619" y="1143027"/>
            <a:ext cx="1160585" cy="936923"/>
          </a:xfrm>
        </p:spPr>
        <p:txBody>
          <a:bodyPr>
            <a:noAutofit/>
          </a:bodyPr>
          <a:lstStyle>
            <a:lvl1pPr marL="0" indent="0" algn="r">
              <a:buNone/>
              <a:defRPr sz="6000">
                <a:solidFill>
                  <a:srgbClr val="B6BDBD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13BA2E-092B-4BF2-8FB1-0AAC0955C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3563" y="1404938"/>
            <a:ext cx="3087687" cy="3738562"/>
          </a:xfrm>
          <a:solidFill>
            <a:schemeClr val="bg2">
              <a:lumMod val="90000"/>
            </a:schemeClr>
          </a:solidFill>
        </p:spPr>
        <p:txBody>
          <a:bodyPr tIns="5486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8F21E1D-5F95-4EE3-B551-B64B1E8EA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477933"/>
            <a:ext cx="2416810" cy="124906"/>
          </a:xfrm>
        </p:spPr>
        <p:txBody>
          <a:bodyPr wrap="square">
            <a:spAutoFit/>
          </a:bodyPr>
          <a:lstStyle>
            <a:lvl1pPr marL="0" indent="0">
              <a:buNone/>
              <a:defRPr sz="800" cap="all" spc="1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776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B92FFCA-85D1-4CA5-A797-87F6F998E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497015"/>
          </a:xfrm>
          <a:solidFill>
            <a:schemeClr val="bg2">
              <a:lumMod val="90000"/>
            </a:schemeClr>
          </a:solidFill>
        </p:spPr>
        <p:txBody>
          <a:bodyPr lIns="274320" tIns="18288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E953C3-1002-4E09-BA10-86FC589FF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675" y="427237"/>
            <a:ext cx="8247086" cy="4286250"/>
          </a:xfrm>
          <a:solidFill>
            <a:schemeClr val="bg2"/>
          </a:solidFill>
        </p:spPr>
        <p:txBody>
          <a:bodyPr lIns="1097280" tIns="1005840" rIns="1097280" bIns="457200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3305267"/>
            <a:ext cx="7918450" cy="633687"/>
          </a:xfrm>
        </p:spPr>
        <p:txBody>
          <a:bodyPr/>
          <a:lstStyle>
            <a:lvl1pPr marL="0" indent="0" algn="ctr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A3CA8-0675-4C7A-87AF-4DB85AF9EED9}"/>
              </a:ext>
            </a:extLst>
          </p:cNvPr>
          <p:cNvCxnSpPr>
            <a:cxnSpLocks/>
          </p:cNvCxnSpPr>
          <p:nvPr userDrawn="1"/>
        </p:nvCxnSpPr>
        <p:spPr>
          <a:xfrm>
            <a:off x="4456674" y="2955534"/>
            <a:ext cx="3134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817688"/>
            <a:ext cx="3607288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9255" y="1817688"/>
            <a:ext cx="3607288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3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4357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843150-ADE4-4964-8B5C-777665BC9C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2925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720186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3611880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8564" y="1695450"/>
            <a:ext cx="3611880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05" y="327660"/>
            <a:ext cx="7201864" cy="644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49092"/>
            <a:ext cx="7201864" cy="2929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1490" y="4831087"/>
            <a:ext cx="300989" cy="146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50">
                <a:solidFill>
                  <a:srgbClr val="7F7F7F"/>
                </a:solidFill>
              </a:defRPr>
            </a:lvl1pPr>
          </a:lstStyle>
          <a:p>
            <a:fld id="{7D719527-7B7D-4A2D-ABD1-359B6741A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B0923C-66F3-41D3-81E0-20E2A2A9705A}"/>
              </a:ext>
            </a:extLst>
          </p:cNvPr>
          <p:cNvSpPr/>
          <p:nvPr userDrawn="1"/>
        </p:nvSpPr>
        <p:spPr>
          <a:xfrm>
            <a:off x="8695944" y="0"/>
            <a:ext cx="44805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498276"/>
            <a:ext cx="1408179" cy="4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63" r:id="rId3"/>
    <p:sldLayoutId id="2147483677" r:id="rId4"/>
    <p:sldLayoutId id="2147483662" r:id="rId5"/>
    <p:sldLayoutId id="2147483679" r:id="rId6"/>
    <p:sldLayoutId id="2147483680" r:id="rId7"/>
    <p:sldLayoutId id="2147483683" r:id="rId8"/>
    <p:sldLayoutId id="2147483684" r:id="rId9"/>
    <p:sldLayoutId id="2147483685" r:id="rId10"/>
    <p:sldLayoutId id="2147483689" r:id="rId11"/>
    <p:sldLayoutId id="2147483700" r:id="rId12"/>
    <p:sldLayoutId id="2147483687" r:id="rId13"/>
    <p:sldLayoutId id="2147483666" r:id="rId14"/>
    <p:sldLayoutId id="2147483690" r:id="rId15"/>
    <p:sldLayoutId id="2147483691" r:id="rId16"/>
    <p:sldLayoutId id="2147483678" r:id="rId17"/>
    <p:sldLayoutId id="2147483667" r:id="rId18"/>
    <p:sldLayoutId id="214748370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2250" algn="l" defTabSz="6858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22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1255" userDrawn="1">
          <p15:clr>
            <a:srgbClr val="F26B43"/>
          </p15:clr>
        </p15:guide>
        <p15:guide id="3" pos="5300" userDrawn="1">
          <p15:clr>
            <a:srgbClr val="F26B43"/>
          </p15:clr>
        </p15:guide>
        <p15:guide id="4" orient="horz" pos="2907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577" userDrawn="1">
          <p15:clr>
            <a:srgbClr val="F26B43"/>
          </p15:clr>
        </p15:guide>
        <p15:guide id="7" orient="horz" pos="205" userDrawn="1">
          <p15:clr>
            <a:srgbClr val="F26B43"/>
          </p15:clr>
        </p15:guide>
        <p15:guide id="9" orient="horz" pos="1145" userDrawn="1">
          <p15:clr>
            <a:srgbClr val="F26B43"/>
          </p15:clr>
        </p15:guide>
        <p15:guide id="10" orient="horz" pos="2951" userDrawn="1">
          <p15:clr>
            <a:srgbClr val="F26B43"/>
          </p15:clr>
        </p15:guide>
        <p15:guide id="11" pos="4848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ulffellowships@na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ulffellowships@nas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rio-WARLpXpqkfA-unsplash.jpg">
            <a:extLst>
              <a:ext uri="{FF2B5EF4-FFF2-40B4-BE49-F238E27FC236}">
                <a16:creationId xmlns:a16="http://schemas.microsoft.com/office/drawing/2014/main" id="{61D319A8-7575-4DEF-A5CE-F3B489302555}"/>
              </a:ext>
            </a:extLst>
          </p:cNvPr>
          <p:cNvPicPr preferRelativeResize="0"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8" t="-898" b="-147"/>
          <a:stretch/>
        </p:blipFill>
        <p:spPr>
          <a:xfrm rot="5400000">
            <a:off x="2715241" y="-6396417"/>
            <a:ext cx="6863798" cy="154190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6CAA4-6DB1-4F73-AB21-A85A95613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172308"/>
            <a:ext cx="6947941" cy="3971191"/>
          </a:xfrm>
        </p:spPr>
        <p:txBody>
          <a:bodyPr/>
          <a:lstStyle/>
          <a:p>
            <a:r>
              <a:rPr lang="en-US" dirty="0"/>
              <a:t>EARLY CAREER RESEARCH FELLOWSHIP – ENERGY TRACK</a:t>
            </a:r>
          </a:p>
          <a:p>
            <a:endParaRPr lang="en-US" sz="800" dirty="0"/>
          </a:p>
          <a:p>
            <a:r>
              <a:rPr lang="en-US" dirty="0"/>
              <a:t>OFFICE HOURS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9279A3-1CC4-4DE5-9132-664CC5B8E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2022 update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6" y="413253"/>
            <a:ext cx="1730128" cy="5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4C40-595D-EDB3-83F7-1443F158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22A6-999C-FBB7-A19D-9E9C3209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42A80-C3B2-8AD8-FA57-34655E5126C7}"/>
              </a:ext>
            </a:extLst>
          </p:cNvPr>
          <p:cNvSpPr txBox="1"/>
          <p:nvPr/>
        </p:nvSpPr>
        <p:spPr>
          <a:xfrm>
            <a:off x="397969" y="450551"/>
            <a:ext cx="6662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 of the Fellowship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B25A7C6-6FFA-A5F2-502C-4D82F8290574}"/>
              </a:ext>
            </a:extLst>
          </p:cNvPr>
          <p:cNvSpPr txBox="1">
            <a:spLocks/>
          </p:cNvSpPr>
          <p:nvPr/>
        </p:nvSpPr>
        <p:spPr>
          <a:xfrm>
            <a:off x="497815" y="1276627"/>
            <a:ext cx="7090346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the  Program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Fellows Receive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Resources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 &amp; A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1BC15D4D-7041-B8C5-7C17-63969D487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26" y="1330955"/>
            <a:ext cx="3636448" cy="2727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861F62-9D17-CE18-041D-F403D061FB14}"/>
              </a:ext>
            </a:extLst>
          </p:cNvPr>
          <p:cNvSpPr txBox="1"/>
          <p:nvPr/>
        </p:nvSpPr>
        <p:spPr>
          <a:xfrm>
            <a:off x="4884926" y="3604017"/>
            <a:ext cx="2794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Dr. Phoebe Zito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Orleans | 2020 Fellow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9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1F49C-5433-F223-D74B-C656D4B6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B020-607F-B75F-7C22-FD2AFFB5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053D9-A5D2-79B8-BAD4-EBE0EB9A007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EB5F2C6-F3FD-A6B1-CAD0-EF7FA0B386A1}"/>
              </a:ext>
            </a:extLst>
          </p:cNvPr>
          <p:cNvSpPr txBox="1">
            <a:spLocks/>
          </p:cNvSpPr>
          <p:nvPr/>
        </p:nvSpPr>
        <p:spPr>
          <a:xfrm>
            <a:off x="349582" y="721423"/>
            <a:ext cx="8008487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Submitting Questions</a:t>
            </a:r>
          </a:p>
          <a:p>
            <a:r>
              <a:rPr lang="en-US" sz="1200" dirty="0"/>
              <a:t>Please submit all questions via the </a:t>
            </a:r>
            <a:r>
              <a:rPr lang="en-US" sz="1200" b="1" dirty="0"/>
              <a:t>Zoom chat</a:t>
            </a:r>
            <a:r>
              <a:rPr lang="en-US" sz="1200" dirty="0"/>
              <a:t> at any time during the presentation.</a:t>
            </a:r>
          </a:p>
          <a:p>
            <a:r>
              <a:rPr lang="en-US" sz="1200" dirty="0"/>
              <a:t>We’ll address questions during the </a:t>
            </a:r>
            <a:r>
              <a:rPr lang="en-US" sz="1200" b="1" dirty="0"/>
              <a:t>moderated Q&amp;A</a:t>
            </a:r>
            <a:r>
              <a:rPr lang="en-US" sz="1200" dirty="0"/>
              <a:t> portion at the end.</a:t>
            </a:r>
          </a:p>
          <a:p>
            <a:r>
              <a:rPr lang="en-US" sz="1200" dirty="0"/>
              <a:t>We’ll prioritize </a:t>
            </a:r>
            <a:r>
              <a:rPr lang="en-US" sz="1200" b="1" dirty="0"/>
              <a:t>frequently asked questions</a:t>
            </a:r>
            <a:r>
              <a:rPr lang="en-US" sz="1200" dirty="0"/>
              <a:t> and group similar ones together.</a:t>
            </a:r>
          </a:p>
          <a:p>
            <a:r>
              <a:rPr lang="en-US" sz="1200" dirty="0"/>
              <a:t>To keep us on time, verbal questions will not be taken.</a:t>
            </a:r>
            <a:endParaRPr lang="en-US" sz="1800" dirty="0"/>
          </a:p>
          <a:p>
            <a:r>
              <a:rPr lang="en-US" sz="1200" dirty="0"/>
              <a:t>Questions related to individual circumstances, follow-up or tailored guidance should be directed to </a:t>
            </a:r>
            <a:r>
              <a:rPr lang="en-US" sz="1200" b="1" dirty="0">
                <a:hlinkClick r:id="rId3"/>
              </a:rPr>
              <a:t>gulffellowships@nas.edu</a:t>
            </a:r>
            <a:endParaRPr lang="en-US" sz="1800" b="1" dirty="0"/>
          </a:p>
          <a:p>
            <a:endParaRPr lang="en-US" sz="600" b="1" dirty="0"/>
          </a:p>
          <a:p>
            <a:pPr marL="0" indent="0">
              <a:buNone/>
            </a:pPr>
            <a:r>
              <a:rPr lang="en-US" sz="1600" b="1" dirty="0"/>
              <a:t>Time Considerations</a:t>
            </a:r>
          </a:p>
          <a:p>
            <a:r>
              <a:rPr lang="en-US" sz="1200" dirty="0"/>
              <a:t>We may not get to every question live.</a:t>
            </a:r>
          </a:p>
          <a:p>
            <a:r>
              <a:rPr lang="en-US" sz="1200" dirty="0"/>
              <a:t>Questions will be used to </a:t>
            </a:r>
            <a:r>
              <a:rPr lang="en-US" sz="1200" b="1" dirty="0"/>
              <a:t>update our website.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Research Fellowship (ECRF)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178800" y="906860"/>
            <a:ext cx="7090346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Supports emerging scientific leaders as they take risks on </a:t>
            </a:r>
            <a:r>
              <a:rPr lang="en-US" sz="1600" b="1" dirty="0">
                <a:solidFill>
                  <a:srgbClr val="414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ideas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build a </a:t>
            </a:r>
            <a:r>
              <a:rPr lang="en-US" sz="1600" b="1" dirty="0">
                <a:solidFill>
                  <a:srgbClr val="414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colleagues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who share their interest in improving offshore energy system safety and the well-being of coastal communities and ecosystems in the Gulf region.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Two-year fellowship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Early-Career Research Fellowship is split into tracks that align with the Gulf Research Program’s priority areas. 2026 tracks are: 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 Track –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Energy Track –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 Track –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EFDB2-0CC4-6A88-A9FF-BA978942D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89" y="2059145"/>
            <a:ext cx="1732978" cy="115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6EFF2-2D64-3067-1CC4-0DBE7560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495" y="777433"/>
            <a:ext cx="1732978" cy="119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5E40F0-B2C8-B1F1-D88F-1F02EA904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189" y="3299459"/>
            <a:ext cx="1730811" cy="130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68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ECRF Eligibility?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219774" y="805758"/>
            <a:ext cx="8354884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Hold a permanent, fully independent position as an investigator, faculty member, clinician scientist, or scientific team lead in industry, academia, or a research organization. A postdoc is not considered a fully independent position.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an early-career scientist who has received their eligible degree within the past 10 years (on or after January 1 of each year).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Hold a doctoral degree (e.g., PhD, ScD,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EngD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MD, DrPH, EdD, DSW, etc.) in the social and behavioral sciences, health sciences and medicine, engineering and physical sciences, earth and life sciences, or interdisciplinary scientific fields relevant to the charge of the Gulf Research Program.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affiliated with a non-federal U.S. institution that has a valid tax ID number.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Not be currently employed by the U.S. federal government.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9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ECRF Fellows receive: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148653" y="721423"/>
            <a:ext cx="8327835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$75,000 is available for the fellow to use for research-related expenses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equipment purchases, professional travel, professional development courses, trainee support, salary, or any other costs directly related to the fellow’s 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remaining $1,000 of the award serves as an </a:t>
            </a:r>
            <a:r>
              <a:rPr lang="en-US" sz="16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honorarium for a mentor.</a:t>
            </a:r>
            <a:r>
              <a:rPr lang="en-US" sz="14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0DD7D-F305-BDA7-8846-3B556E5278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075" y="2171991"/>
            <a:ext cx="7088909" cy="176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92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572104" y="33627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Cycle – Energy Track: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572104" y="567105"/>
            <a:ext cx="7116805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Goal: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2026-2028 Application Cycle, the Energy Track focuses on Legacy Energy Systems &amp; Pathways Forward. This track invites interdisciplinary research that develops new knowledge, tools, or technologies for assessing and addressing the environmental, engineering, and/or community risks associated with legacy offshore energy infrastructure, including orphaned wells, aging platforms, and pipelines, and explore pathways for their safe decommissioning and/or repurposing.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proposed projects must focus on communities within the U.S. Gulf region, defined as Alabama, Florida, Louisiana, Mississippi, and Texas, consistent with the scope of the Gulf Research Program.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Deadline: May 5, 2026 by 5 pm ET</a:t>
            </a:r>
            <a:endParaRPr lang="en-US" sz="1050" b="1" i="1" dirty="0">
              <a:solidFill>
                <a:srgbClr val="639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1, 2026: Fellowships begin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F59A-12DE-B7BE-A66B-1EFFF1E8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066C1-BCD8-C52B-BDF3-BC4F52A0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51E37-83AA-8124-0B31-A3DBD544FF83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63088-40D3-248F-F077-12629479AE3F}"/>
              </a:ext>
            </a:extLst>
          </p:cNvPr>
          <p:cNvSpPr txBox="1">
            <a:spLocks/>
          </p:cNvSpPr>
          <p:nvPr/>
        </p:nvSpPr>
        <p:spPr>
          <a:xfrm>
            <a:off x="297543" y="777694"/>
            <a:ext cx="8291894" cy="3372275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May 5, 2026, 5:00 pm ET:</a:t>
            </a:r>
            <a:r>
              <a:rPr lang="en-US" sz="2000" dirty="0"/>
              <a:t> Application deadline</a:t>
            </a:r>
          </a:p>
          <a:p>
            <a:r>
              <a:rPr lang="en-US" sz="2000" b="1" dirty="0"/>
              <a:t>May – July 2026: </a:t>
            </a:r>
            <a:r>
              <a:rPr lang="en-US" sz="2000" dirty="0"/>
              <a:t>Review of written applications and selection of fellows</a:t>
            </a:r>
          </a:p>
          <a:p>
            <a:r>
              <a:rPr lang="en-US" sz="2000" b="1" dirty="0"/>
              <a:t>August 2026: </a:t>
            </a:r>
            <a:r>
              <a:rPr lang="en-US" sz="2000" dirty="0"/>
              <a:t>All applicants notified of funding decisions</a:t>
            </a:r>
          </a:p>
          <a:p>
            <a:r>
              <a:rPr lang="en-US" sz="2000" b="1" dirty="0"/>
              <a:t>November 1, 2026:</a:t>
            </a:r>
            <a:r>
              <a:rPr lang="en-US" sz="2000" dirty="0"/>
              <a:t> Fellowships begin. Required Virtual Orientation</a:t>
            </a:r>
          </a:p>
          <a:p>
            <a:r>
              <a:rPr lang="en-US" sz="2000" b="1" dirty="0"/>
              <a:t>October 31, 2028:</a:t>
            </a:r>
            <a:r>
              <a:rPr lang="en-US" sz="2000" dirty="0"/>
              <a:t> End of Fellowship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2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BAEF-D0EB-518B-DBE2-851B7601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246EB-4432-686B-A300-D0448911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4FEBB-EF0B-FF40-25D5-665AB0DDB3D9}"/>
              </a:ext>
            </a:extLst>
          </p:cNvPr>
          <p:cNvSpPr txBox="1"/>
          <p:nvPr/>
        </p:nvSpPr>
        <p:spPr>
          <a:xfrm>
            <a:off x="494932" y="1301518"/>
            <a:ext cx="776705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MODERATED Q &amp; A SESSION</a:t>
            </a: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 related to individual circumstances, follow-up or tailored guidance, email 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gulffellowships@nas.edu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3D59559-17EA-36EB-B91E-1D4E92DE8998}"/>
              </a:ext>
            </a:extLst>
          </p:cNvPr>
          <p:cNvSpPr txBox="1">
            <a:spLocks/>
          </p:cNvSpPr>
          <p:nvPr/>
        </p:nvSpPr>
        <p:spPr>
          <a:xfrm>
            <a:off x="228791" y="626937"/>
            <a:ext cx="8537074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al Academies Office Colors">
      <a:dk1>
        <a:srgbClr val="3B3B3C"/>
      </a:dk1>
      <a:lt1>
        <a:sysClr val="window" lastClr="FFFFFF"/>
      </a:lt1>
      <a:dk2>
        <a:srgbClr val="211747"/>
      </a:dk2>
      <a:lt2>
        <a:srgbClr val="F3F1EB"/>
      </a:lt2>
      <a:accent1>
        <a:srgbClr val="211747"/>
      </a:accent1>
      <a:accent2>
        <a:srgbClr val="4148C2"/>
      </a:accent2>
      <a:accent3>
        <a:srgbClr val="E269A0"/>
      </a:accent3>
      <a:accent4>
        <a:srgbClr val="FEDA6C"/>
      </a:accent4>
      <a:accent5>
        <a:srgbClr val="7ADBF0"/>
      </a:accent5>
      <a:accent6>
        <a:srgbClr val="DCF9E5"/>
      </a:accent6>
      <a:hlink>
        <a:srgbClr val="0563C1"/>
      </a:hlink>
      <a:folHlink>
        <a:srgbClr val="954F72"/>
      </a:folHlink>
    </a:clrScheme>
    <a:fontScheme name="National Academies Offic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RN Presentation - GRP Fellowships" id="{8329D045-283B-4492-81E1-2EFE259AABF4}" vid="{CAAAE404-E8B2-4BF3-B15B-884EF63CB3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ERN Presentation - GRP Fellowships</Template>
  <TotalTime>306</TotalTime>
  <Words>679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Saeed, Maeesha</dc:creator>
  <cp:lastModifiedBy>Saeed, Maeesha</cp:lastModifiedBy>
  <cp:revision>3</cp:revision>
  <dcterms:created xsi:type="dcterms:W3CDTF">2023-08-03T16:41:28Z</dcterms:created>
  <dcterms:modified xsi:type="dcterms:W3CDTF">2026-04-24T12:55:14Z</dcterms:modified>
</cp:coreProperties>
</file>